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91" r:id="rId3"/>
    <p:sldId id="320" r:id="rId4"/>
    <p:sldId id="339" r:id="rId5"/>
    <p:sldId id="341" r:id="rId6"/>
    <p:sldId id="300" r:id="rId7"/>
    <p:sldId id="328" r:id="rId8"/>
    <p:sldId id="342" r:id="rId9"/>
    <p:sldId id="343" r:id="rId10"/>
    <p:sldId id="344" r:id="rId11"/>
    <p:sldId id="340" r:id="rId12"/>
    <p:sldId id="356" r:id="rId13"/>
    <p:sldId id="347" r:id="rId14"/>
    <p:sldId id="357" r:id="rId15"/>
    <p:sldId id="334" r:id="rId16"/>
    <p:sldId id="348" r:id="rId17"/>
    <p:sldId id="346" r:id="rId18"/>
    <p:sldId id="350" r:id="rId19"/>
    <p:sldId id="351" r:id="rId20"/>
    <p:sldId id="352" r:id="rId21"/>
    <p:sldId id="353" r:id="rId22"/>
    <p:sldId id="354" r:id="rId23"/>
    <p:sldId id="327" r:id="rId24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34"/>
  </p:normalViewPr>
  <p:slideViewPr>
    <p:cSldViewPr showGuides="1">
      <p:cViewPr>
        <p:scale>
          <a:sx n="110" d="100"/>
          <a:sy n="110" d="100"/>
        </p:scale>
        <p:origin x="-1644" y="-72"/>
      </p:cViewPr>
      <p:guideLst>
        <p:guide orient="horz" pos="2160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22785D-AF38-4B3E-A6DC-DE0FF8DE6E5C}" type="datetimeFigureOut">
              <a:rPr lang="ru-RU" smtClean="0"/>
              <a:t>31.12.2025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D09FC9-9741-4B21-B243-3DFE4673F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607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09FC9-9741-4B21-B243-3DFE4673FD4B}" type="slidenum">
              <a:rPr lang="ru-RU" smtClean="0"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09FC9-9741-4B21-B243-3DFE4673FD4B}" type="slidenum">
              <a:rPr lang="ru-RU" smtClean="0"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09FC9-9741-4B21-B243-3DFE4673FD4B}" type="slidenum">
              <a:rPr lang="ru-RU" smtClean="0"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D2659D-FE0E-4DDE-8D4C-C202E82E9426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‹#›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D2659D-FE0E-4DDE-8D4C-C202E82E9426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‹#›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D2659D-FE0E-4DDE-8D4C-C202E82E9426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‹#›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D2659D-FE0E-4DDE-8D4C-C202E82E9426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‹#›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D2659D-FE0E-4DDE-8D4C-C202E82E9426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‹#›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D2659D-FE0E-4DDE-8D4C-C202E82E9426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‹#›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D2659D-FE0E-4DDE-8D4C-C202E82E9426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‹#›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D2659D-FE0E-4DDE-8D4C-C202E82E9426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‹#›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D2659D-FE0E-4DDE-8D4C-C202E82E9426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‹#›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D2659D-FE0E-4DDE-8D4C-C202E82E9426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‹#›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D2659D-FE0E-4DDE-8D4C-C202E82E9426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‹#›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D2659D-FE0E-4DDE-8D4C-C202E82E9426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‹#›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anose="020B0604020202020204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/>
          </p:cNvSpPr>
          <p:nvPr>
            <p:ph type="ctrTitle"/>
          </p:nvPr>
        </p:nvSpPr>
        <p:spPr>
          <a:xfrm>
            <a:off x="306705" y="687705"/>
            <a:ext cx="8150225" cy="5405591"/>
          </a:xfrm>
          <a:ln>
            <a:solidFill>
              <a:schemeClr val="accent1"/>
            </a:solidFill>
          </a:ln>
        </p:spPr>
        <p:txBody>
          <a:bodyPr vert="horz" wrap="square" lIns="91440" tIns="45720" rIns="91440" bIns="45720" anchor="ctr" anchorCtr="0"/>
          <a:lstStyle/>
          <a:p>
            <a:r>
              <a:rPr lang="uk-UA" altLang="ru-RU" sz="3800" b="1" kern="1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Програма розвитку </a:t>
            </a:r>
            <a:r>
              <a:rPr lang="uk-UA" altLang="ru-RU" sz="3800" b="1" kern="12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uk-UA" altLang="ru-RU" sz="3800" b="1" kern="12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uk-UA" altLang="ru-RU" sz="3800" b="1" kern="1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uk-UA" altLang="ru-RU" sz="3800" b="1" kern="1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uk-UA" altLang="ru-RU" sz="3800" b="1" i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uk-UA" altLang="ru-RU" sz="3800" b="1" i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uk-UA" altLang="ru-RU" sz="3800" b="1" i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uk-UA" altLang="ru-RU" sz="3800" b="1" i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uk-UA" altLang="ru-RU" sz="2800" b="1" i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СПЕЦІАЛЬНОЇ </a:t>
            </a:r>
            <a:r>
              <a:rPr lang="uk-UA" altLang="ru-RU" sz="2800" b="1" i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ШКОЛИ </a:t>
            </a:r>
            <a:r>
              <a:rPr lang="uk-UA" altLang="ru-RU" sz="2800" b="1" i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uk-UA" altLang="ru-RU" sz="2800" b="1" i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uk-UA" altLang="ru-RU" sz="2800" b="1" i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С.Верба</a:t>
            </a:r>
            <a:br>
              <a:rPr lang="uk-UA" altLang="ru-RU" sz="2800" b="1" i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uk-UA" altLang="ru-RU" sz="2800" b="1" i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uk-UA" altLang="ru-RU" sz="2800" b="1" i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Рівненської обласної ради</a:t>
            </a:r>
            <a:r>
              <a:rPr lang="uk-UA" altLang="ru-RU" sz="3800" b="1" kern="1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uk-UA" altLang="ru-RU" sz="3800" b="1" kern="1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uk-UA" altLang="ru-RU" sz="3800" b="1" kern="1200" dirty="0">
                <a:latin typeface="+mj-lt"/>
                <a:ea typeface="+mj-ea"/>
                <a:cs typeface="+mj-cs"/>
              </a:rPr>
              <a:t/>
            </a:r>
            <a:br>
              <a:rPr lang="uk-UA" altLang="ru-RU" sz="3800" b="1" kern="1200" dirty="0">
                <a:latin typeface="+mj-lt"/>
                <a:ea typeface="+mj-ea"/>
                <a:cs typeface="+mj-cs"/>
              </a:rPr>
            </a:br>
            <a:r>
              <a:rPr lang="uk-UA" altLang="ru-RU" sz="3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</a:t>
            </a:r>
            <a:r>
              <a:rPr lang="uk-UA" altLang="ru-RU" sz="38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2026 </a:t>
            </a:r>
            <a:r>
              <a:rPr lang="uk-UA" altLang="ru-RU" sz="3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рік</a:t>
            </a:r>
            <a:endParaRPr lang="ru-RU" altLang="ru-RU" sz="3800" b="1" kern="12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7546" y="1124744"/>
            <a:ext cx="82929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412776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	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1425" y="476672"/>
            <a:ext cx="81489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	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Зважаючи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специфіку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 особливо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зміцнення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засобами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Робота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зазначеному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напрямку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проводиться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шляхом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адаптивної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лікувальної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фізкультури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позакласних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занять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окремих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моментів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уроках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дозуються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урахуванням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фізкультурно-спортивних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занять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ритміки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ЛФК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лікувальна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фізкультура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басейн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достатньо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основного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інвентарю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тренажерів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виконання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спортивно-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оздоровчих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занять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сприятливу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погоду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майданчик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Admin\Desktop\547093811_1793433824598308_3428209557869243653_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2" b="18637"/>
          <a:stretch>
            <a:fillRect/>
          </a:stretch>
        </p:blipFill>
        <p:spPr bwMode="auto">
          <a:xfrm>
            <a:off x="6660232" y="4533429"/>
            <a:ext cx="153431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546063008_1793434801264877_7283570030083190954_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94" r="3492" b="12958"/>
          <a:stretch>
            <a:fillRect/>
          </a:stretch>
        </p:blipFill>
        <p:spPr bwMode="auto">
          <a:xfrm>
            <a:off x="660611" y="4530031"/>
            <a:ext cx="1767096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547009932_1793434557931568_347732054676922077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533429"/>
            <a:ext cx="3096112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е поле 3"/>
          <p:cNvSpPr txBox="1"/>
          <p:nvPr/>
        </p:nvSpPr>
        <p:spPr>
          <a:xfrm>
            <a:off x="539750" y="404495"/>
            <a:ext cx="8064698" cy="28315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just" eaLnBrk="1" hangingPunct="1"/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457200" algn="just" eaLnBrk="1" hangingPunct="1"/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457200" algn="just" eaLnBrk="1" hangingPunct="1"/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Корекційно-розвиткова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робота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реалізується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через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корекційно-розвиткові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заняття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за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напрямами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відповідно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до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індивідуальних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особливостей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учня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зокрема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заняття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ЛФК,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ритміка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СПО,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розвиток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мовлення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Індивідуальна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робота з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учнями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направлена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допомогу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у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виконанні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навчальних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завдань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закріпленню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конкретних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умінь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і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навичок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додаткового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пояснення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тем з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предметів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які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не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були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належним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чином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засвоєні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та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надаються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консультації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вчителям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та батькам.</a:t>
            </a:r>
          </a:p>
        </p:txBody>
      </p:sp>
      <p:pic>
        <p:nvPicPr>
          <p:cNvPr id="3074" name="Picture 2" descr="C:\Users\Admin\Desktop\550733179_1511207679895046_4189161765373986814_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89"/>
          <a:stretch>
            <a:fillRect/>
          </a:stretch>
        </p:blipFill>
        <p:spPr bwMode="auto">
          <a:xfrm>
            <a:off x="755576" y="3933056"/>
            <a:ext cx="3601434" cy="225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550440103_1511206093228538_7173826033018976350_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" r="2332" b="14315"/>
          <a:stretch>
            <a:fillRect/>
          </a:stretch>
        </p:blipFill>
        <p:spPr bwMode="auto">
          <a:xfrm>
            <a:off x="4717901" y="3933056"/>
            <a:ext cx="3547464" cy="225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549204560_1813615229225516_6008171510081178114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3908623" cy="390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99792" y="47026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dirty="0" err="1" smtClean="0"/>
              <a:t>Заняття</a:t>
            </a:r>
            <a:r>
              <a:rPr lang="ru-RU" dirty="0" smtClean="0"/>
              <a:t> з </a:t>
            </a:r>
            <a:r>
              <a:rPr lang="ru-RU" dirty="0" err="1" smtClean="0"/>
              <a:t>розвитку</a:t>
            </a:r>
            <a:r>
              <a:rPr lang="ru-RU" dirty="0" smtClean="0"/>
              <a:t> </a:t>
            </a:r>
            <a:r>
              <a:rPr lang="ru-RU" dirty="0" err="1" smtClean="0"/>
              <a:t>мовлення</a:t>
            </a:r>
            <a:endParaRPr lang="ru-RU" dirty="0"/>
          </a:p>
        </p:txBody>
      </p:sp>
      <p:pic>
        <p:nvPicPr>
          <p:cNvPr id="1027" name="Picture 3" descr="C:\Users\Admin\Desktop\548271501_1813615125892193_2533381710593917964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98376"/>
            <a:ext cx="367240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208912" cy="5976664"/>
          </a:xfrm>
        </p:spPr>
        <p:txBody>
          <a:bodyPr>
            <a:normAutofit fontScale="92500" lnSpcReduction="20000"/>
          </a:bodyPr>
          <a:lstStyle/>
          <a:p>
            <a:pPr marL="114300" indent="0" algn="just">
              <a:buNone/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Головна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виховної роботи – формування 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громадянина-патріота України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створення умов для самореалізації особистості відповідно до 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 здібностей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суспільних та власних інтересів, виховання в учнів 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свідомого ставлення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свого здоров’я, формування належних гігієнічних навичок і 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засад здорового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способу 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життя. </a:t>
            </a:r>
          </a:p>
          <a:p>
            <a:pPr marL="114300" indent="0" algn="just">
              <a:buNone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Виховна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 школи 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спрямована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створення цілісної 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моделі виховної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 на 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основі загальнолюдських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національних, духовних, громадянських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особистих, родинних та екологічних цінностей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1430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метою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профілактики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правопорушень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школи у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працює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Рада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профілактики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правопорушень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Класні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керівники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вихователі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ведуть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постійний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контроль за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присутністю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на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уроках, контроль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поведінкою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успішністю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проводяться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бесіди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батьками,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ведуться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щоденники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спостережень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учнями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114300" indent="0" algn="just">
              <a:buNone/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Важливою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складовою виховної роботи закладу є розвиток 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учнівського самоврядування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 школі діє організація учнівського самоврядування «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Шкільне містечко».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208912" cy="5976664"/>
          </a:xfrm>
        </p:spPr>
        <p:txBody>
          <a:bodyPr>
            <a:normAutofit/>
          </a:bodyPr>
          <a:lstStyle/>
          <a:p>
            <a:pPr marL="114300" indent="0" algn="just">
              <a:buNone/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5830" r="5100" b="7153"/>
          <a:stretch>
            <a:fillRect/>
          </a:stretch>
        </p:blipFill>
        <p:spPr bwMode="auto">
          <a:xfrm>
            <a:off x="1171575" y="838199"/>
            <a:ext cx="3295650" cy="2446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Admin\Desktop\558193506_1520328708982943_6939843465258591110_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4" t="20629" r="23028" b="29514"/>
          <a:stretch>
            <a:fillRect/>
          </a:stretch>
        </p:blipFill>
        <p:spPr bwMode="auto">
          <a:xfrm>
            <a:off x="4981575" y="828699"/>
            <a:ext cx="3200400" cy="235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501008"/>
            <a:ext cx="2817887" cy="2770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584" y="3501008"/>
            <a:ext cx="3745366" cy="2770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ФОТО 2024\10000146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04" y="494209"/>
            <a:ext cx="3932332" cy="2949249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ФОТО 2024\10000146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3" b="36877"/>
          <a:stretch>
            <a:fillRect/>
          </a:stretch>
        </p:blipFill>
        <p:spPr bwMode="auto">
          <a:xfrm>
            <a:off x="4816938" y="494209"/>
            <a:ext cx="3874504" cy="2949249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\Desktop\ФОТО 2024\10000146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04" y="3624765"/>
            <a:ext cx="3932332" cy="2949249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Admin\Desktop\ФОТО 2024\461170964_1616435082270949_6788587355425302043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24765"/>
            <a:ext cx="3932332" cy="294924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352928" cy="4248472"/>
          </a:xfrm>
        </p:spPr>
        <p:txBody>
          <a:bodyPr>
            <a:normAutofit fontScale="92500" lnSpcReduction="20000"/>
          </a:bodyPr>
          <a:lstStyle/>
          <a:p>
            <a:pPr marL="114300" indent="0" algn="just">
              <a:buNone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Всебічний та гармонійний розвиток кожної дитини та організацію 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дозвілля школярів забезпечують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керівники 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хореографічного, краєзнавчого, </a:t>
            </a:r>
            <a:r>
              <a:rPr lang="uk-UA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арттерапевтичного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хорового гуртків.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Гурткова робота сприяє розвитку інтересів та 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нахилів школярів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забезпечує їх особистісне становлення та самоствердження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14300" indent="0" algn="just">
              <a:buNone/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Пріоритетними напрямками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виховної роботи в 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школі є:</a:t>
            </a:r>
            <a:endParaRPr lang="uk-UA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just">
              <a:buNone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формування у дітей 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життєвих цінностей;</a:t>
            </a:r>
            <a:endParaRPr lang="uk-UA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just">
              <a:buNone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покращення роботи учнівського самоврядування в закладі;</a:t>
            </a:r>
          </a:p>
          <a:p>
            <a:pPr marL="114300" indent="0" algn="just">
              <a:buNone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виховання патріотизму, громадянських якостей особистості;</a:t>
            </a:r>
          </a:p>
          <a:p>
            <a:pPr marL="114300" indent="0" algn="just">
              <a:buNone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розвиток у дітей творчих здібностей;</a:t>
            </a:r>
          </a:p>
          <a:p>
            <a:pPr marL="114300" indent="0" algn="just">
              <a:buNone/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збереження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морального, фізичного та психічного здоров’я 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підростаючого покоління. </a:t>
            </a:r>
          </a:p>
          <a:p>
            <a:pPr algn="just">
              <a:buFontTx/>
              <a:buChar char="-"/>
            </a:pPr>
            <a:endParaRPr lang="uk-UA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endParaRPr lang="uk-UA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endParaRPr lang="uk-UA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Admin\Desktop\548702832_4205236886289615_8899558721282822080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04903"/>
            <a:ext cx="3996952" cy="179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\Desktop\552885236_1819378015315904_5143207387297060091_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" r="49470" b="62214"/>
          <a:stretch>
            <a:fillRect/>
          </a:stretch>
        </p:blipFill>
        <p:spPr bwMode="auto">
          <a:xfrm>
            <a:off x="5148064" y="4149080"/>
            <a:ext cx="3024336" cy="228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е поле 3"/>
          <p:cNvSpPr txBox="1"/>
          <p:nvPr/>
        </p:nvSpPr>
        <p:spPr>
          <a:xfrm>
            <a:off x="527546" y="404495"/>
            <a:ext cx="806469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just" eaLnBrk="1" hangingPunct="1"/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Педагогічна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діяльність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працівників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закладу.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7546" y="1124744"/>
            <a:ext cx="82929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99356" y="1196752"/>
            <a:ext cx="79928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ru-RU" dirty="0" err="1"/>
              <a:t>Навчальний</a:t>
            </a:r>
            <a:r>
              <a:rPr lang="ru-RU" dirty="0"/>
              <a:t> заклад укомплектований </a:t>
            </a:r>
            <a:r>
              <a:rPr lang="ru-RU" dirty="0" err="1"/>
              <a:t>педагогічними</a:t>
            </a:r>
            <a:r>
              <a:rPr lang="ru-RU" dirty="0"/>
              <a:t> кадрами. </a:t>
            </a:r>
            <a:r>
              <a:rPr lang="ru-RU" dirty="0" err="1" smtClean="0"/>
              <a:t>Розстановка</a:t>
            </a:r>
            <a:r>
              <a:rPr lang="ru-RU" dirty="0" smtClean="0"/>
              <a:t> </a:t>
            </a:r>
            <a:r>
              <a:rPr lang="ru-RU" dirty="0" err="1" smtClean="0"/>
              <a:t>кадрів</a:t>
            </a:r>
            <a:r>
              <a:rPr lang="ru-RU" dirty="0" smtClean="0"/>
              <a:t> </a:t>
            </a:r>
            <a:r>
              <a:rPr lang="ru-RU" dirty="0" err="1"/>
              <a:t>вмотивована</a:t>
            </a:r>
            <a:r>
              <a:rPr lang="ru-RU" dirty="0"/>
              <a:t>, </a:t>
            </a:r>
            <a:r>
              <a:rPr lang="ru-RU" dirty="0" err="1"/>
              <a:t>здійснюється</a:t>
            </a:r>
            <a:r>
              <a:rPr lang="ru-RU" dirty="0"/>
              <a:t> </a:t>
            </a:r>
            <a:r>
              <a:rPr lang="ru-RU" dirty="0" err="1"/>
              <a:t>відповідно</a:t>
            </a:r>
            <a:r>
              <a:rPr lang="ru-RU" dirty="0"/>
              <a:t> до </a:t>
            </a:r>
            <a:r>
              <a:rPr lang="ru-RU" dirty="0" err="1"/>
              <a:t>фахової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 та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 smtClean="0"/>
              <a:t>компетенції</a:t>
            </a:r>
            <a:r>
              <a:rPr lang="ru-RU" dirty="0" smtClean="0"/>
              <a:t>. При </a:t>
            </a:r>
            <a:r>
              <a:rPr lang="ru-RU" dirty="0" err="1"/>
              <a:t>підборі</a:t>
            </a:r>
            <a:r>
              <a:rPr lang="ru-RU" dirty="0"/>
              <a:t> </a:t>
            </a:r>
            <a:r>
              <a:rPr lang="ru-RU" dirty="0" err="1"/>
              <a:t>нових</a:t>
            </a:r>
            <a:r>
              <a:rPr lang="ru-RU" dirty="0"/>
              <a:t> </a:t>
            </a:r>
            <a:r>
              <a:rPr lang="ru-RU" dirty="0" err="1"/>
              <a:t>кадрів</a:t>
            </a:r>
            <a:r>
              <a:rPr lang="ru-RU" dirty="0"/>
              <a:t> </a:t>
            </a:r>
            <a:r>
              <a:rPr lang="ru-RU" dirty="0" err="1"/>
              <a:t>враховується</a:t>
            </a:r>
            <a:r>
              <a:rPr lang="ru-RU" dirty="0"/>
              <a:t> </a:t>
            </a:r>
            <a:r>
              <a:rPr lang="ru-RU" dirty="0" err="1"/>
              <a:t>фахова</a:t>
            </a:r>
            <a:r>
              <a:rPr lang="ru-RU" dirty="0"/>
              <a:t> </a:t>
            </a:r>
            <a:r>
              <a:rPr lang="ru-RU" dirty="0" err="1"/>
              <a:t>підготовка</a:t>
            </a:r>
            <a:r>
              <a:rPr lang="ru-RU" dirty="0"/>
              <a:t>, </a:t>
            </a:r>
            <a:r>
              <a:rPr lang="ru-RU" dirty="0" err="1"/>
              <a:t>особисті</a:t>
            </a:r>
            <a:r>
              <a:rPr lang="ru-RU" dirty="0"/>
              <a:t> </a:t>
            </a:r>
            <a:r>
              <a:rPr lang="ru-RU" dirty="0" smtClean="0"/>
              <a:t>та </a:t>
            </a:r>
            <a:r>
              <a:rPr lang="ru-RU" dirty="0" err="1" smtClean="0"/>
              <a:t>професійні</a:t>
            </a:r>
            <a:r>
              <a:rPr lang="ru-RU" dirty="0" smtClean="0"/>
              <a:t> </a:t>
            </a:r>
            <a:r>
              <a:rPr lang="ru-RU" dirty="0" err="1" smtClean="0"/>
              <a:t>якості</a:t>
            </a:r>
            <a:r>
              <a:rPr lang="ru-RU" dirty="0" smtClean="0"/>
              <a:t>.</a:t>
            </a:r>
          </a:p>
          <a:p>
            <a:pPr algn="just"/>
            <a:r>
              <a:rPr lang="uk-UA" dirty="0" smtClean="0"/>
              <a:t>	</a:t>
            </a:r>
          </a:p>
          <a:p>
            <a:pPr algn="just"/>
            <a:r>
              <a:rPr lang="uk-UA" dirty="0" smtClean="0"/>
              <a:t>Серед </a:t>
            </a:r>
            <a:r>
              <a:rPr lang="uk-UA" dirty="0"/>
              <a:t>педагогічних працівників закладу:</a:t>
            </a:r>
          </a:p>
          <a:p>
            <a:pPr algn="just"/>
            <a:r>
              <a:rPr lang="uk-UA" dirty="0"/>
              <a:t>✔ </a:t>
            </a:r>
            <a:r>
              <a:rPr lang="uk-UA" dirty="0" smtClean="0"/>
              <a:t>15 </a:t>
            </a:r>
            <a:r>
              <a:rPr lang="uk-UA" dirty="0"/>
              <a:t>вчителів;</a:t>
            </a:r>
          </a:p>
          <a:p>
            <a:pPr algn="just"/>
            <a:r>
              <a:rPr lang="uk-UA" dirty="0"/>
              <a:t>✔ </a:t>
            </a:r>
            <a:r>
              <a:rPr lang="uk-UA" dirty="0" smtClean="0"/>
              <a:t>6 </a:t>
            </a:r>
            <a:r>
              <a:rPr lang="uk-UA" dirty="0"/>
              <a:t>вихователів;</a:t>
            </a:r>
          </a:p>
          <a:p>
            <a:pPr algn="just"/>
            <a:r>
              <a:rPr lang="uk-UA" dirty="0"/>
              <a:t>✔ 1 практичний психолог;</a:t>
            </a:r>
          </a:p>
          <a:p>
            <a:pPr algn="just"/>
            <a:r>
              <a:rPr lang="uk-UA" dirty="0"/>
              <a:t>✔ 1 вчитель-логопед;</a:t>
            </a:r>
          </a:p>
          <a:p>
            <a:pPr algn="just"/>
            <a:r>
              <a:rPr lang="uk-UA" dirty="0"/>
              <a:t>✔ 1 вчитель-дефектолог;</a:t>
            </a:r>
          </a:p>
          <a:p>
            <a:pPr algn="just"/>
            <a:r>
              <a:rPr lang="uk-UA" dirty="0"/>
              <a:t>✔ </a:t>
            </a:r>
            <a:r>
              <a:rPr lang="uk-UA" dirty="0" smtClean="0"/>
              <a:t>0,5 </a:t>
            </a:r>
            <a:r>
              <a:rPr lang="uk-UA" dirty="0"/>
              <a:t>ставки </a:t>
            </a:r>
            <a:r>
              <a:rPr lang="uk-UA" dirty="0" smtClean="0"/>
              <a:t>педагога-організатора</a:t>
            </a:r>
            <a:r>
              <a:rPr lang="uk-UA" dirty="0"/>
              <a:t>;</a:t>
            </a:r>
          </a:p>
          <a:p>
            <a:pPr algn="just"/>
            <a:r>
              <a:rPr lang="uk-UA" dirty="0"/>
              <a:t>✔ </a:t>
            </a:r>
            <a:r>
              <a:rPr lang="uk-UA" dirty="0" smtClean="0"/>
              <a:t>4 керівники гуртків.</a:t>
            </a:r>
            <a:endParaRPr lang="uk-UA" dirty="0"/>
          </a:p>
          <a:p>
            <a:pPr algn="just"/>
            <a:r>
              <a:rPr lang="uk-UA" dirty="0" smtClean="0"/>
              <a:t>  10 педагогів планують здобувати другу дефектологічну освіту.</a:t>
            </a:r>
          </a:p>
        </p:txBody>
      </p:sp>
      <p:pic>
        <p:nvPicPr>
          <p:cNvPr id="9218" name="Picture 2" descr="C:\Users\Admin\Desktop\561204432_1525658808449933_4908046255524959086_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3" r="19047" b="14488"/>
          <a:stretch>
            <a:fillRect/>
          </a:stretch>
        </p:blipFill>
        <p:spPr bwMode="auto">
          <a:xfrm>
            <a:off x="5364088" y="2636912"/>
            <a:ext cx="3024337" cy="194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7546" y="1124744"/>
            <a:ext cx="82929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94023" y="404664"/>
            <a:ext cx="799288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uk-UA" dirty="0"/>
              <a:t>Курси підвищення кваліфікації педагоги закладу проходять своєчасно та в повному обсязі, про що свідчать відповідні свідоцтва. Кожен педагог займається самоосвітою, яка спрямована на розширення і поглиблення </a:t>
            </a:r>
            <a:r>
              <a:rPr lang="uk-UA" dirty="0" err="1"/>
              <a:t>професійно</a:t>
            </a:r>
            <a:r>
              <a:rPr lang="uk-UA" dirty="0"/>
              <a:t> – методичних та дефектологічних знань, а також включає в себе вивчення науково-методичної, корекційної та навчальної літератури.	</a:t>
            </a:r>
          </a:p>
          <a:p>
            <a:pPr algn="just"/>
            <a:r>
              <a:rPr lang="ru-RU" dirty="0" smtClean="0"/>
              <a:t>	</a:t>
            </a:r>
            <a:r>
              <a:rPr lang="ru-RU" dirty="0" err="1" smtClean="0"/>
              <a:t>Усі</a:t>
            </a:r>
            <a:r>
              <a:rPr lang="ru-RU" dirty="0" smtClean="0"/>
              <a:t> </a:t>
            </a:r>
            <a:r>
              <a:rPr lang="ru-RU" dirty="0" err="1"/>
              <a:t>педагогічні</a:t>
            </a:r>
            <a:r>
              <a:rPr lang="ru-RU" dirty="0"/>
              <a:t> </a:t>
            </a:r>
            <a:r>
              <a:rPr lang="ru-RU" dirty="0" err="1"/>
              <a:t>працівники</a:t>
            </a:r>
            <a:r>
              <a:rPr lang="ru-RU" dirty="0"/>
              <a:t> </a:t>
            </a:r>
            <a:r>
              <a:rPr lang="ru-RU" dirty="0" err="1"/>
              <a:t>проходять</a:t>
            </a:r>
            <a:r>
              <a:rPr lang="ru-RU" dirty="0"/>
              <a:t> </a:t>
            </a:r>
            <a:r>
              <a:rPr lang="ru-RU" dirty="0" err="1"/>
              <a:t>атестацію</a:t>
            </a:r>
            <a:r>
              <a:rPr lang="ru-RU" dirty="0"/>
              <a:t> у </a:t>
            </a:r>
            <a:r>
              <a:rPr lang="ru-RU" dirty="0" err="1"/>
              <a:t>необхідні</a:t>
            </a:r>
            <a:r>
              <a:rPr lang="ru-RU" dirty="0"/>
              <a:t> </a:t>
            </a:r>
            <a:r>
              <a:rPr lang="ru-RU" dirty="0" err="1" smtClean="0"/>
              <a:t>терміни</a:t>
            </a:r>
            <a:r>
              <a:rPr lang="ru-RU" dirty="0" smtClean="0"/>
              <a:t>, </a:t>
            </a:r>
            <a:r>
              <a:rPr lang="ru-RU" dirty="0" err="1" smtClean="0"/>
              <a:t>визначені</a:t>
            </a:r>
            <a:r>
              <a:rPr lang="ru-RU" dirty="0" smtClean="0"/>
              <a:t> </a:t>
            </a:r>
            <a:r>
              <a:rPr lang="ru-RU" dirty="0" err="1"/>
              <a:t>перспективним</a:t>
            </a:r>
            <a:r>
              <a:rPr lang="ru-RU" dirty="0"/>
              <a:t> </a:t>
            </a:r>
            <a:r>
              <a:rPr lang="ru-RU" dirty="0" err="1"/>
              <a:t>графіком</a:t>
            </a:r>
            <a:r>
              <a:rPr lang="ru-RU" dirty="0"/>
              <a:t>, </a:t>
            </a:r>
            <a:r>
              <a:rPr lang="ru-RU" dirty="0" err="1"/>
              <a:t>зміни</a:t>
            </a:r>
            <a:r>
              <a:rPr lang="ru-RU" dirty="0"/>
              <a:t> </a:t>
            </a:r>
            <a:r>
              <a:rPr lang="ru-RU" dirty="0" err="1"/>
              <a:t>вносяться</a:t>
            </a:r>
            <a:r>
              <a:rPr lang="ru-RU" dirty="0"/>
              <a:t> </a:t>
            </a:r>
            <a:r>
              <a:rPr lang="ru-RU" dirty="0" err="1"/>
              <a:t>своєчасно</a:t>
            </a:r>
            <a:r>
              <a:rPr lang="ru-RU" dirty="0"/>
              <a:t> та у </a:t>
            </a:r>
            <a:r>
              <a:rPr lang="ru-RU" dirty="0" err="1" smtClean="0"/>
              <a:t>відповідності</a:t>
            </a:r>
            <a:r>
              <a:rPr lang="ru-RU" dirty="0" smtClean="0"/>
              <a:t> до </a:t>
            </a:r>
            <a:r>
              <a:rPr lang="ru-RU" dirty="0" err="1"/>
              <a:t>індивідуальних</a:t>
            </a:r>
            <a:r>
              <a:rPr lang="ru-RU" dirty="0"/>
              <a:t> потреб </a:t>
            </a:r>
            <a:r>
              <a:rPr lang="ru-RU" dirty="0" err="1"/>
              <a:t>педагогічних</a:t>
            </a:r>
            <a:r>
              <a:rPr lang="ru-RU" dirty="0"/>
              <a:t> </a:t>
            </a:r>
            <a:r>
              <a:rPr lang="ru-RU" dirty="0" err="1"/>
              <a:t>працівників</a:t>
            </a:r>
            <a:r>
              <a:rPr lang="ru-RU" dirty="0"/>
              <a:t>.</a:t>
            </a:r>
          </a:p>
          <a:p>
            <a:pPr algn="just"/>
            <a:r>
              <a:rPr lang="ru-RU" dirty="0" err="1"/>
              <a:t>Підвищення</a:t>
            </a:r>
            <a:r>
              <a:rPr lang="ru-RU" dirty="0"/>
              <a:t> </a:t>
            </a:r>
            <a:r>
              <a:rPr lang="ru-RU" dirty="0" err="1"/>
              <a:t>професійної</a:t>
            </a:r>
            <a:r>
              <a:rPr lang="ru-RU" dirty="0"/>
              <a:t> </a:t>
            </a:r>
            <a:r>
              <a:rPr lang="ru-RU" dirty="0" err="1"/>
              <a:t>компетентності</a:t>
            </a:r>
            <a:r>
              <a:rPr lang="ru-RU" dirty="0"/>
              <a:t> </a:t>
            </a:r>
            <a:r>
              <a:rPr lang="ru-RU" dirty="0" err="1"/>
              <a:t>вчителів</a:t>
            </a:r>
            <a:r>
              <a:rPr lang="ru-RU" dirty="0"/>
              <a:t> </a:t>
            </a:r>
            <a:r>
              <a:rPr lang="ru-RU" dirty="0" err="1" smtClean="0"/>
              <a:t>забезпечується</a:t>
            </a:r>
            <a:r>
              <a:rPr lang="ru-RU" dirty="0" smtClean="0"/>
              <a:t> </a:t>
            </a:r>
            <a:r>
              <a:rPr lang="ru-RU" dirty="0" err="1" smtClean="0"/>
              <a:t>організацією</a:t>
            </a:r>
            <a:r>
              <a:rPr lang="ru-RU" dirty="0" smtClean="0"/>
              <a:t> </a:t>
            </a:r>
            <a:r>
              <a:rPr lang="ru-RU" dirty="0" err="1" smtClean="0"/>
              <a:t>внутрішньошкільної</a:t>
            </a:r>
            <a:r>
              <a:rPr lang="ru-RU" dirty="0" smtClean="0"/>
              <a:t> </a:t>
            </a:r>
            <a:r>
              <a:rPr lang="ru-RU" dirty="0" err="1"/>
              <a:t>науково-методичної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. </a:t>
            </a:r>
            <a:endParaRPr lang="ru-RU" dirty="0" smtClean="0"/>
          </a:p>
          <a:p>
            <a:pPr algn="just"/>
            <a:r>
              <a:rPr lang="ru-RU" dirty="0"/>
              <a:t>	</a:t>
            </a:r>
            <a:r>
              <a:rPr lang="ru-RU" dirty="0" smtClean="0"/>
              <a:t>Свою </a:t>
            </a:r>
            <a:r>
              <a:rPr lang="ru-RU" dirty="0" err="1" smtClean="0"/>
              <a:t>фахову</a:t>
            </a:r>
            <a:r>
              <a:rPr lang="ru-RU" dirty="0" smtClean="0"/>
              <a:t> </a:t>
            </a:r>
            <a:r>
              <a:rPr lang="ru-RU" dirty="0" err="1" smtClean="0"/>
              <a:t>майстерність</a:t>
            </a:r>
            <a:r>
              <a:rPr lang="ru-RU" dirty="0" smtClean="0"/>
              <a:t> </a:t>
            </a:r>
            <a:r>
              <a:rPr lang="ru-RU" dirty="0" err="1"/>
              <a:t>учителі</a:t>
            </a:r>
            <a:r>
              <a:rPr lang="ru-RU" dirty="0"/>
              <a:t> та </a:t>
            </a:r>
            <a:r>
              <a:rPr lang="ru-RU" dirty="0" err="1"/>
              <a:t>вихователі</a:t>
            </a:r>
            <a:r>
              <a:rPr lang="ru-RU" dirty="0"/>
              <a:t> </a:t>
            </a:r>
            <a:r>
              <a:rPr lang="ru-RU" dirty="0" err="1"/>
              <a:t>підвищують</a:t>
            </a:r>
            <a:r>
              <a:rPr lang="ru-RU" dirty="0"/>
              <a:t> через </a:t>
            </a:r>
            <a:r>
              <a:rPr lang="ru-RU" dirty="0" err="1"/>
              <a:t>самоосвіту</a:t>
            </a:r>
            <a:r>
              <a:rPr lang="ru-RU" dirty="0"/>
              <a:t>, участь у </a:t>
            </a:r>
            <a:r>
              <a:rPr lang="ru-RU" dirty="0" err="1" smtClean="0"/>
              <a:t>роботі</a:t>
            </a:r>
            <a:r>
              <a:rPr lang="ru-RU" dirty="0" smtClean="0"/>
              <a:t> </a:t>
            </a:r>
            <a:r>
              <a:rPr lang="ru-RU" dirty="0" err="1" smtClean="0"/>
              <a:t>шкільних</a:t>
            </a:r>
            <a:r>
              <a:rPr lang="ru-RU" dirty="0" smtClean="0"/>
              <a:t> </a:t>
            </a:r>
            <a:r>
              <a:rPr lang="ru-RU" dirty="0" err="1"/>
              <a:t>методичних</a:t>
            </a:r>
            <a:r>
              <a:rPr lang="ru-RU" dirty="0"/>
              <a:t> </a:t>
            </a:r>
            <a:r>
              <a:rPr lang="ru-RU" dirty="0" err="1"/>
              <a:t>об’єднань</a:t>
            </a:r>
            <a:r>
              <a:rPr lang="ru-RU" dirty="0"/>
              <a:t>, </a:t>
            </a:r>
            <a:r>
              <a:rPr lang="ru-RU" dirty="0" err="1" smtClean="0"/>
              <a:t>семінарах</a:t>
            </a:r>
            <a:r>
              <a:rPr lang="ru-RU" dirty="0"/>
              <a:t>, на курсах </a:t>
            </a:r>
            <a:r>
              <a:rPr lang="ru-RU" dirty="0" err="1" smtClean="0"/>
              <a:t>підвищення</a:t>
            </a:r>
            <a:r>
              <a:rPr lang="ru-RU" dirty="0" smtClean="0"/>
              <a:t> </a:t>
            </a:r>
            <a:r>
              <a:rPr lang="ru-RU" dirty="0" err="1" smtClean="0"/>
              <a:t>кваліфікації</a:t>
            </a:r>
            <a:r>
              <a:rPr lang="ru-RU" dirty="0" smtClean="0"/>
              <a:t> </a:t>
            </a:r>
            <a:r>
              <a:rPr lang="ru-RU" dirty="0"/>
              <a:t>та при </a:t>
            </a:r>
            <a:r>
              <a:rPr lang="ru-RU" dirty="0" err="1"/>
              <a:t>здобутті</a:t>
            </a:r>
            <a:r>
              <a:rPr lang="ru-RU" dirty="0"/>
              <a:t> </a:t>
            </a:r>
            <a:r>
              <a:rPr lang="ru-RU" dirty="0" err="1"/>
              <a:t>другої</a:t>
            </a:r>
            <a:r>
              <a:rPr lang="ru-RU" dirty="0"/>
              <a:t> </a:t>
            </a:r>
            <a:r>
              <a:rPr lang="ru-RU" dirty="0" err="1"/>
              <a:t>вищої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.</a:t>
            </a:r>
            <a:r>
              <a:rPr lang="uk-UA" dirty="0"/>
              <a:t>	</a:t>
            </a:r>
          </a:p>
        </p:txBody>
      </p:sp>
      <p:pic>
        <p:nvPicPr>
          <p:cNvPr id="2050" name="Picture 2" descr="C:\Users\Admin\Desktop\cfbdf2f2-cf2c-495e-b52b-6cee8c4823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6" r="2197" b="18650"/>
          <a:stretch>
            <a:fillRect/>
          </a:stretch>
        </p:blipFill>
        <p:spPr bwMode="auto">
          <a:xfrm>
            <a:off x="4427984" y="4797152"/>
            <a:ext cx="3600400" cy="164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ac98bd17-badf-4958-8454-1258d6ceff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73" r="2473" b="31898"/>
          <a:stretch>
            <a:fillRect/>
          </a:stretch>
        </p:blipFill>
        <p:spPr bwMode="auto">
          <a:xfrm>
            <a:off x="1115615" y="4797152"/>
            <a:ext cx="2735755" cy="162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е поле 3"/>
          <p:cNvSpPr txBox="1"/>
          <p:nvPr/>
        </p:nvSpPr>
        <p:spPr>
          <a:xfrm>
            <a:off x="527546" y="404495"/>
            <a:ext cx="806469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just" eaLnBrk="1" hangingPunct="1"/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Управлінські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процеси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46" y="1124744"/>
            <a:ext cx="82929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99356" y="1196752"/>
            <a:ext cx="79928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ru-RU" dirty="0" err="1"/>
              <a:t>Управління</a:t>
            </a:r>
            <a:r>
              <a:rPr lang="ru-RU" dirty="0"/>
              <a:t> школою </a:t>
            </a:r>
            <a:r>
              <a:rPr lang="ru-RU" dirty="0" err="1"/>
              <a:t>здійснюється</a:t>
            </a:r>
            <a:r>
              <a:rPr lang="ru-RU" dirty="0"/>
              <a:t> </a:t>
            </a:r>
            <a:r>
              <a:rPr lang="ru-RU" dirty="0" err="1"/>
              <a:t>згідно</a:t>
            </a:r>
            <a:r>
              <a:rPr lang="ru-RU" dirty="0"/>
              <a:t> </a:t>
            </a:r>
            <a:r>
              <a:rPr lang="ru-RU" dirty="0" err="1" smtClean="0"/>
              <a:t>Стратегії</a:t>
            </a:r>
            <a:r>
              <a:rPr lang="ru-RU" dirty="0" smtClean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smtClean="0"/>
              <a:t>школи. </a:t>
            </a:r>
            <a:r>
              <a:rPr lang="ru-RU" dirty="0" err="1" smtClean="0"/>
              <a:t>Відповідно</a:t>
            </a:r>
            <a:r>
              <a:rPr lang="ru-RU" dirty="0" smtClean="0"/>
              <a:t> </a:t>
            </a:r>
            <a:r>
              <a:rPr lang="ru-RU" dirty="0"/>
              <a:t>до </a:t>
            </a:r>
            <a:r>
              <a:rPr lang="ru-RU" dirty="0" err="1" smtClean="0"/>
              <a:t>Освітньої</a:t>
            </a:r>
            <a:r>
              <a:rPr lang="ru-RU" dirty="0" smtClean="0"/>
              <a:t> </a:t>
            </a:r>
            <a:r>
              <a:rPr lang="ru-RU" dirty="0" err="1"/>
              <a:t>програми</a:t>
            </a:r>
            <a:r>
              <a:rPr lang="ru-RU" dirty="0"/>
              <a:t> на </a:t>
            </a:r>
            <a:r>
              <a:rPr lang="ru-RU" dirty="0" err="1"/>
              <a:t>навчальний</a:t>
            </a:r>
            <a:r>
              <a:rPr lang="ru-RU" dirty="0"/>
              <a:t> </a:t>
            </a:r>
            <a:r>
              <a:rPr lang="ru-RU" dirty="0" err="1"/>
              <a:t>рік</a:t>
            </a:r>
            <a:r>
              <a:rPr lang="ru-RU" dirty="0"/>
              <a:t> </a:t>
            </a:r>
            <a:r>
              <a:rPr lang="ru-RU" dirty="0" err="1"/>
              <a:t>складений</a:t>
            </a:r>
            <a:r>
              <a:rPr lang="ru-RU" dirty="0"/>
              <a:t> </a:t>
            </a:r>
            <a:r>
              <a:rPr lang="ru-RU" dirty="0" err="1"/>
              <a:t>річний</a:t>
            </a:r>
            <a:r>
              <a:rPr lang="ru-RU" dirty="0"/>
              <a:t> </a:t>
            </a:r>
            <a:r>
              <a:rPr lang="ru-RU" dirty="0" err="1" smtClean="0"/>
              <a:t>навчальний</a:t>
            </a:r>
            <a:r>
              <a:rPr lang="ru-RU" dirty="0" smtClean="0"/>
              <a:t> план </a:t>
            </a:r>
            <a:r>
              <a:rPr lang="ru-RU" dirty="0" err="1" smtClean="0"/>
              <a:t>роботи</a:t>
            </a:r>
            <a:r>
              <a:rPr lang="ru-RU" dirty="0" smtClean="0"/>
              <a:t> школи</a:t>
            </a:r>
            <a:r>
              <a:rPr lang="ru-RU" dirty="0"/>
              <a:t>, </a:t>
            </a:r>
            <a:r>
              <a:rPr lang="ru-RU" dirty="0" err="1"/>
              <a:t>календарні</a:t>
            </a:r>
            <a:r>
              <a:rPr lang="ru-RU" dirty="0"/>
              <a:t> </a:t>
            </a:r>
            <a:r>
              <a:rPr lang="ru-RU" dirty="0" err="1"/>
              <a:t>плани</a:t>
            </a:r>
            <a:r>
              <a:rPr lang="ru-RU" dirty="0"/>
              <a:t> </a:t>
            </a:r>
            <a:r>
              <a:rPr lang="ru-RU" dirty="0" err="1"/>
              <a:t>вчителів-предметників</a:t>
            </a:r>
            <a:r>
              <a:rPr lang="ru-RU" dirty="0"/>
              <a:t>, </a:t>
            </a:r>
            <a:r>
              <a:rPr lang="ru-RU" dirty="0" err="1"/>
              <a:t>плани</a:t>
            </a:r>
            <a:r>
              <a:rPr lang="ru-RU" dirty="0"/>
              <a:t> </a:t>
            </a:r>
            <a:r>
              <a:rPr lang="ru-RU" dirty="0" err="1"/>
              <a:t>виховної</a:t>
            </a:r>
            <a:r>
              <a:rPr lang="ru-RU" dirty="0"/>
              <a:t> </a:t>
            </a:r>
            <a:r>
              <a:rPr lang="ru-RU" dirty="0" err="1" smtClean="0"/>
              <a:t>роботи</a:t>
            </a:r>
            <a:r>
              <a:rPr lang="ru-RU" dirty="0" smtClean="0"/>
              <a:t> </a:t>
            </a:r>
            <a:r>
              <a:rPr lang="ru-RU" dirty="0" err="1" smtClean="0"/>
              <a:t>класних</a:t>
            </a:r>
            <a:r>
              <a:rPr lang="ru-RU" dirty="0" smtClean="0"/>
              <a:t> </a:t>
            </a:r>
            <a:r>
              <a:rPr lang="ru-RU" dirty="0" err="1"/>
              <a:t>керівників</a:t>
            </a:r>
            <a:r>
              <a:rPr lang="ru-RU" dirty="0"/>
              <a:t> та </a:t>
            </a:r>
            <a:r>
              <a:rPr lang="ru-RU" dirty="0" err="1"/>
              <a:t>вихователів</a:t>
            </a:r>
            <a:r>
              <a:rPr lang="ru-RU" dirty="0"/>
              <a:t>. </a:t>
            </a:r>
            <a:r>
              <a:rPr lang="ru-RU" dirty="0" err="1"/>
              <a:t>Забезпечення</a:t>
            </a:r>
            <a:r>
              <a:rPr lang="ru-RU" dirty="0"/>
              <a:t> </a:t>
            </a:r>
            <a:r>
              <a:rPr lang="ru-RU" dirty="0" err="1"/>
              <a:t>управлінських</a:t>
            </a:r>
            <a:r>
              <a:rPr lang="ru-RU" dirty="0"/>
              <a:t> </a:t>
            </a:r>
            <a:r>
              <a:rPr lang="ru-RU" dirty="0" err="1" smtClean="0"/>
              <a:t>процесів</a:t>
            </a:r>
            <a:r>
              <a:rPr lang="ru-RU" dirty="0" smtClean="0"/>
              <a:t> </a:t>
            </a:r>
            <a:r>
              <a:rPr lang="ru-RU" dirty="0" err="1" smtClean="0"/>
              <a:t>здійснюється</a:t>
            </a:r>
            <a:r>
              <a:rPr lang="ru-RU" dirty="0" smtClean="0"/>
              <a:t> </a:t>
            </a:r>
            <a:r>
              <a:rPr lang="ru-RU" dirty="0" err="1"/>
              <a:t>відповідно</a:t>
            </a:r>
            <a:r>
              <a:rPr lang="ru-RU" dirty="0"/>
              <a:t> до </a:t>
            </a:r>
            <a:r>
              <a:rPr lang="ru-RU" dirty="0" err="1"/>
              <a:t>структури</a:t>
            </a:r>
            <a:r>
              <a:rPr lang="ru-RU" dirty="0"/>
              <a:t> та </a:t>
            </a:r>
            <a:r>
              <a:rPr lang="ru-RU" dirty="0" err="1"/>
              <a:t>органів</a:t>
            </a:r>
            <a:r>
              <a:rPr lang="ru-RU" dirty="0"/>
              <a:t> </a:t>
            </a:r>
            <a:r>
              <a:rPr lang="ru-RU" dirty="0" err="1"/>
              <a:t>управління</a:t>
            </a:r>
            <a:r>
              <a:rPr lang="ru-RU" dirty="0"/>
              <a:t> </a:t>
            </a:r>
            <a:r>
              <a:rPr lang="ru-RU" dirty="0" err="1"/>
              <a:t>Спеціальної</a:t>
            </a:r>
            <a:r>
              <a:rPr lang="ru-RU" dirty="0"/>
              <a:t> </a:t>
            </a:r>
            <a:r>
              <a:rPr lang="ru-RU" dirty="0" smtClean="0"/>
              <a:t>школи в </a:t>
            </a:r>
            <a:r>
              <a:rPr lang="ru-RU" dirty="0"/>
              <a:t>с. </a:t>
            </a:r>
            <a:r>
              <a:rPr lang="ru-RU" dirty="0" smtClean="0"/>
              <a:t>Верба </a:t>
            </a:r>
            <a:r>
              <a:rPr lang="ru-RU" dirty="0" err="1" smtClean="0"/>
              <a:t>Рівненської</a:t>
            </a:r>
            <a:r>
              <a:rPr lang="ru-RU" dirty="0" smtClean="0"/>
              <a:t> </a:t>
            </a:r>
            <a:r>
              <a:rPr lang="ru-RU" dirty="0" err="1"/>
              <a:t>обласної</a:t>
            </a:r>
            <a:r>
              <a:rPr lang="ru-RU" dirty="0"/>
              <a:t> ради </a:t>
            </a:r>
            <a:r>
              <a:rPr lang="ru-RU" dirty="0" smtClean="0"/>
              <a:t>.</a:t>
            </a:r>
            <a:endParaRPr lang="ru-RU" dirty="0"/>
          </a:p>
          <a:p>
            <a:pPr algn="just"/>
            <a:r>
              <a:rPr lang="ru-RU" dirty="0" smtClean="0"/>
              <a:t>	</a:t>
            </a:r>
            <a:r>
              <a:rPr lang="ru-RU" dirty="0" err="1" smtClean="0"/>
              <a:t>Відповідно</a:t>
            </a:r>
            <a:r>
              <a:rPr lang="ru-RU" dirty="0" smtClean="0"/>
              <a:t> </a:t>
            </a:r>
            <a:r>
              <a:rPr lang="ru-RU" dirty="0"/>
              <a:t>до ст. 27 Закону </a:t>
            </a:r>
            <a:r>
              <a:rPr lang="ru-RU" dirty="0" err="1"/>
              <a:t>України</a:t>
            </a:r>
            <a:r>
              <a:rPr lang="ru-RU" dirty="0"/>
              <a:t> «Про </a:t>
            </a:r>
            <a:r>
              <a:rPr lang="ru-RU" dirty="0" err="1"/>
              <a:t>освіту</a:t>
            </a:r>
            <a:r>
              <a:rPr lang="ru-RU" dirty="0"/>
              <a:t>» </a:t>
            </a:r>
            <a:r>
              <a:rPr lang="ru-RU" dirty="0" err="1"/>
              <a:t>основним</a:t>
            </a:r>
            <a:r>
              <a:rPr lang="ru-RU" dirty="0"/>
              <a:t> </a:t>
            </a:r>
            <a:r>
              <a:rPr lang="ru-RU" dirty="0" err="1" smtClean="0"/>
              <a:t>колегіальним</a:t>
            </a:r>
            <a:r>
              <a:rPr lang="ru-RU" dirty="0" smtClean="0"/>
              <a:t> органом </a:t>
            </a:r>
            <a:r>
              <a:rPr lang="ru-RU" dirty="0" err="1"/>
              <a:t>управління</a:t>
            </a:r>
            <a:r>
              <a:rPr lang="ru-RU" dirty="0"/>
              <a:t> закладом є </a:t>
            </a:r>
            <a:r>
              <a:rPr lang="ru-RU" dirty="0" err="1"/>
              <a:t>педагогічна</a:t>
            </a:r>
            <a:r>
              <a:rPr lang="ru-RU" dirty="0"/>
              <a:t> рада</a:t>
            </a:r>
            <a:r>
              <a:rPr lang="ru-RU" dirty="0" smtClean="0"/>
              <a:t>.</a:t>
            </a:r>
          </a:p>
          <a:p>
            <a:pPr algn="just"/>
            <a:r>
              <a:rPr lang="ru-RU" dirty="0" smtClean="0"/>
              <a:t>	</a:t>
            </a:r>
            <a:r>
              <a:rPr lang="ru-RU" dirty="0" err="1" smtClean="0"/>
              <a:t>Вищезазначена</a:t>
            </a:r>
            <a:r>
              <a:rPr lang="ru-RU" dirty="0" smtClean="0"/>
              <a:t> </a:t>
            </a:r>
            <a:r>
              <a:rPr lang="ru-RU" dirty="0"/>
              <a:t>система </a:t>
            </a:r>
            <a:r>
              <a:rPr lang="ru-RU" dirty="0" err="1"/>
              <a:t>планування</a:t>
            </a:r>
            <a:r>
              <a:rPr lang="ru-RU" dirty="0"/>
              <a:t> та </a:t>
            </a:r>
            <a:r>
              <a:rPr lang="ru-RU" dirty="0" err="1"/>
              <a:t>організації</a:t>
            </a:r>
            <a:r>
              <a:rPr lang="ru-RU" dirty="0"/>
              <a:t> заснована на </a:t>
            </a:r>
            <a:r>
              <a:rPr lang="ru-RU" dirty="0" err="1"/>
              <a:t>взаємодії</a:t>
            </a:r>
            <a:r>
              <a:rPr lang="ru-RU" dirty="0"/>
              <a:t> </a:t>
            </a:r>
            <a:r>
              <a:rPr lang="ru-RU" dirty="0" err="1" smtClean="0"/>
              <a:t>усіх</a:t>
            </a:r>
            <a:r>
              <a:rPr lang="ru-RU" dirty="0" smtClean="0"/>
              <a:t> ланок </a:t>
            </a:r>
            <a:r>
              <a:rPr lang="ru-RU" dirty="0"/>
              <a:t>та </a:t>
            </a:r>
            <a:r>
              <a:rPr lang="ru-RU" dirty="0" err="1"/>
              <a:t>учасників</a:t>
            </a:r>
            <a:r>
              <a:rPr lang="ru-RU" dirty="0"/>
              <a:t> </a:t>
            </a:r>
            <a:r>
              <a:rPr lang="ru-RU" dirty="0" err="1"/>
              <a:t>освітнього</a:t>
            </a:r>
            <a:r>
              <a:rPr lang="ru-RU" dirty="0"/>
              <a:t> </a:t>
            </a:r>
            <a:r>
              <a:rPr lang="ru-RU" dirty="0" err="1"/>
              <a:t>процесу</a:t>
            </a:r>
            <a:r>
              <a:rPr lang="ru-RU" dirty="0"/>
              <a:t>, </a:t>
            </a:r>
            <a:r>
              <a:rPr lang="ru-RU" dirty="0" err="1"/>
              <a:t>забезпечує</a:t>
            </a:r>
            <a:r>
              <a:rPr lang="ru-RU" dirty="0"/>
              <a:t> </a:t>
            </a:r>
            <a:r>
              <a:rPr lang="ru-RU" dirty="0" err="1"/>
              <a:t>координацію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 smtClean="0"/>
              <a:t>діяльності</a:t>
            </a:r>
            <a:r>
              <a:rPr lang="ru-RU" dirty="0" smtClean="0"/>
              <a:t>, </a:t>
            </a:r>
            <a:r>
              <a:rPr lang="ru-RU" dirty="0" err="1" smtClean="0"/>
              <a:t>єдність</a:t>
            </a:r>
            <a:r>
              <a:rPr lang="ru-RU" dirty="0" smtClean="0"/>
              <a:t> </a:t>
            </a:r>
            <a:r>
              <a:rPr lang="ru-RU" dirty="0" err="1"/>
              <a:t>вимог</a:t>
            </a:r>
            <a:r>
              <a:rPr lang="ru-RU" dirty="0"/>
              <a:t>, контролю та </a:t>
            </a:r>
            <a:r>
              <a:rPr lang="ru-RU" dirty="0" err="1"/>
              <a:t>взаємоконтролю</a:t>
            </a:r>
            <a:r>
              <a:rPr lang="ru-RU" dirty="0"/>
              <a:t> в </a:t>
            </a:r>
            <a:r>
              <a:rPr lang="ru-RU" dirty="0" err="1"/>
              <a:t>процесі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, </a:t>
            </a:r>
            <a:r>
              <a:rPr lang="ru-RU" dirty="0" err="1" smtClean="0"/>
              <a:t>сприяє</a:t>
            </a:r>
            <a:r>
              <a:rPr lang="ru-RU" dirty="0" smtClean="0"/>
              <a:t> </a:t>
            </a:r>
            <a:r>
              <a:rPr lang="ru-RU" dirty="0" err="1" smtClean="0"/>
              <a:t>досягненню</a:t>
            </a:r>
            <a:r>
              <a:rPr lang="ru-RU" dirty="0" smtClean="0"/>
              <a:t> </a:t>
            </a:r>
            <a:r>
              <a:rPr lang="ru-RU" dirty="0" err="1"/>
              <a:t>ефективності</a:t>
            </a:r>
            <a:r>
              <a:rPr lang="ru-RU" dirty="0"/>
              <a:t> та </a:t>
            </a:r>
            <a:r>
              <a:rPr lang="ru-RU" dirty="0" err="1"/>
              <a:t>взаємовдосконаленню</a:t>
            </a:r>
            <a:r>
              <a:rPr lang="ru-RU" dirty="0"/>
              <a:t> </a:t>
            </a:r>
            <a:r>
              <a:rPr lang="ru-RU" dirty="0" err="1"/>
              <a:t>освітнього</a:t>
            </a:r>
            <a:r>
              <a:rPr lang="ru-RU" dirty="0"/>
              <a:t> </a:t>
            </a:r>
            <a:r>
              <a:rPr lang="ru-RU" dirty="0" err="1"/>
              <a:t>процесу</a:t>
            </a:r>
            <a:r>
              <a:rPr lang="ru-RU" dirty="0"/>
              <a:t> </a:t>
            </a:r>
            <a:r>
              <a:rPr lang="ru-RU" dirty="0" smtClean="0"/>
              <a:t>й </a:t>
            </a:r>
            <a:r>
              <a:rPr lang="ru-RU" dirty="0" err="1" smtClean="0"/>
              <a:t>забезпечує</a:t>
            </a:r>
            <a:r>
              <a:rPr lang="ru-RU" dirty="0" smtClean="0"/>
              <a:t> </a:t>
            </a:r>
            <a:r>
              <a:rPr lang="ru-RU" dirty="0" err="1"/>
              <a:t>добробут</a:t>
            </a:r>
            <a:r>
              <a:rPr lang="ru-RU" dirty="0"/>
              <a:t> </a:t>
            </a:r>
            <a:r>
              <a:rPr lang="ru-RU" dirty="0" err="1"/>
              <a:t>вихованців</a:t>
            </a:r>
            <a:r>
              <a:rPr lang="ru-RU" dirty="0"/>
              <a:t> та </a:t>
            </a:r>
            <a:r>
              <a:rPr lang="ru-RU" dirty="0" err="1"/>
              <a:t>планомірний</a:t>
            </a:r>
            <a:r>
              <a:rPr lang="ru-RU" dirty="0"/>
              <a:t> </a:t>
            </a:r>
            <a:r>
              <a:rPr lang="ru-RU" dirty="0" err="1"/>
              <a:t>стратегічний</a:t>
            </a:r>
            <a:r>
              <a:rPr lang="ru-RU" dirty="0"/>
              <a:t> </a:t>
            </a:r>
            <a:r>
              <a:rPr lang="ru-RU" dirty="0" err="1"/>
              <a:t>розвиток</a:t>
            </a:r>
            <a:r>
              <a:rPr lang="ru-RU" dirty="0"/>
              <a:t> школи</a:t>
            </a:r>
            <a:r>
              <a:rPr lang="ru-RU" dirty="0" smtClean="0"/>
              <a:t>.</a:t>
            </a:r>
          </a:p>
          <a:p>
            <a:pPr algn="just"/>
            <a:r>
              <a:rPr lang="ru-RU" dirty="0" smtClean="0"/>
              <a:t>	У </a:t>
            </a:r>
            <a:r>
              <a:rPr lang="ru-RU" dirty="0" err="1" smtClean="0"/>
              <a:t>закладі</a:t>
            </a:r>
            <a:r>
              <a:rPr lang="ru-RU" dirty="0" smtClean="0"/>
              <a:t> </a:t>
            </a:r>
            <a:r>
              <a:rPr lang="ru-RU" dirty="0" err="1" smtClean="0"/>
              <a:t>склалася</a:t>
            </a:r>
            <a:r>
              <a:rPr lang="ru-RU" dirty="0" smtClean="0"/>
              <a:t> система </a:t>
            </a:r>
            <a:r>
              <a:rPr lang="ru-RU" dirty="0" err="1" smtClean="0"/>
              <a:t>взаємодії</a:t>
            </a:r>
            <a:r>
              <a:rPr lang="ru-RU" dirty="0" smtClean="0"/>
              <a:t> і співпраці з органами </a:t>
            </a:r>
            <a:r>
              <a:rPr lang="ru-RU" dirty="0" err="1" smtClean="0"/>
              <a:t>місцевого</a:t>
            </a:r>
            <a:r>
              <a:rPr lang="ru-RU" dirty="0" smtClean="0"/>
              <a:t> </a:t>
            </a:r>
            <a:r>
              <a:rPr lang="ru-RU" dirty="0" err="1" smtClean="0"/>
              <a:t>самоврядування</a:t>
            </a:r>
            <a:r>
              <a:rPr lang="ru-RU" dirty="0" smtClean="0"/>
              <a:t>, </a:t>
            </a:r>
            <a:r>
              <a:rPr lang="ru-RU" dirty="0" err="1" smtClean="0"/>
              <a:t>громадськістю</a:t>
            </a:r>
            <a:r>
              <a:rPr lang="ru-RU" dirty="0" smtClean="0"/>
              <a:t> села.</a:t>
            </a:r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uk-UA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 vert="horz" wrap="square" lIns="91440" tIns="45720" rIns="91440" bIns="45720" anchor="ctr" anchorCtr="0">
            <a:normAutofit/>
          </a:bodyPr>
          <a:lstStyle/>
          <a:p>
            <a:pPr eaLnBrk="1" hangingPunct="1"/>
            <a:r>
              <a:rPr lang="uk-UA" alt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alt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Коротка інформація</a:t>
            </a:r>
            <a:r>
              <a:rPr lang="uk-UA" alt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заклад</a:t>
            </a:r>
            <a:r>
              <a:rPr lang="ru-RU" altLang="ru-RU" sz="2000" b="1" dirty="0">
                <a:solidFill>
                  <a:schemeClr val="folHlink"/>
                </a:solidFill>
              </a:rPr>
              <a:t/>
            </a:r>
            <a:br>
              <a:rPr lang="ru-RU" altLang="ru-RU" sz="2000" b="1" dirty="0">
                <a:solidFill>
                  <a:schemeClr val="folHlink"/>
                </a:solidFill>
              </a:rPr>
            </a:br>
            <a:r>
              <a:rPr lang="ru-RU" altLang="ru-RU" sz="2000" b="1" dirty="0">
                <a:solidFill>
                  <a:schemeClr val="folHlink"/>
                </a:solidFill>
              </a:rPr>
              <a:t>       </a:t>
            </a:r>
            <a:r>
              <a:rPr lang="ru-RU" altLang="ru-RU" sz="1800" b="1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196" name="Rectangle 4"/>
          <p:cNvSpPr>
            <a:spLocks noGrp="1"/>
          </p:cNvSpPr>
          <p:nvPr>
            <p:ph idx="1"/>
          </p:nvPr>
        </p:nvSpPr>
        <p:spPr>
          <a:xfrm>
            <a:off x="422910" y="1052830"/>
            <a:ext cx="8326120" cy="5039995"/>
          </a:xfrm>
        </p:spPr>
        <p:txBody>
          <a:bodyPr vert="horz" wrap="square" lIns="91440" tIns="45720" rIns="91440" bIns="45720" anchor="t" anchorCtr="0"/>
          <a:lstStyle/>
          <a:p>
            <a:pPr algn="just" eaLnBrk="1" hangingPunct="1">
              <a:buNone/>
            </a:pPr>
            <a:r>
              <a:rPr lang="uk-UA" altLang="ru-RU" sz="1800" dirty="0"/>
              <a:t>   </a:t>
            </a:r>
            <a:r>
              <a:rPr lang="uk-UA" altLang="ru-RU" sz="1800" dirty="0">
                <a:sym typeface="+mn-ea"/>
              </a:rPr>
              <a:t> 	</a:t>
            </a:r>
            <a:endParaRPr lang="uk-UA" altLang="ru-RU" sz="1800" dirty="0" smtClean="0">
              <a:sym typeface="+mn-ea"/>
            </a:endParaRPr>
          </a:p>
          <a:p>
            <a:pPr algn="just">
              <a:buNone/>
            </a:pPr>
            <a:r>
              <a:rPr lang="uk-UA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Школа функціонує відповідно до Статуту, затвердженого рішенням Рівненської обласної ради 30.06.2025 року №1170 «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 </a:t>
            </a:r>
            <a:r>
              <a:rPr lang="ru-RU" alt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зміну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типу та </a:t>
            </a:r>
            <a:r>
              <a:rPr lang="ru-RU" alt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перейменування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комунального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 «Вербська </a:t>
            </a:r>
            <a:r>
              <a:rPr lang="ru-RU" alt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санаторна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школа І-ІІІ </a:t>
            </a:r>
            <a:r>
              <a:rPr lang="ru-RU" alt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ступенів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alt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Рівненської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обласної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ради</a:t>
            </a:r>
            <a:r>
              <a:rPr lang="uk-UA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alt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Спеціальну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школу в с.Верба </a:t>
            </a:r>
            <a:r>
              <a:rPr lang="ru-RU" alt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Рівненської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обласної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ради</a:t>
            </a:r>
            <a:r>
              <a:rPr lang="uk-UA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Спеціальна </a:t>
            </a:r>
            <a:r>
              <a:rPr lang="uk-UA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є закладом загальної середньої освіти для осіб з 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легкими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з </a:t>
            </a:r>
            <a:r>
              <a:rPr lang="ru-RU" alt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помірними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порушеннями  інтелектуального розвитку. </a:t>
            </a:r>
            <a:endParaRPr lang="uk-UA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None/>
            </a:pPr>
            <a:r>
              <a:rPr lang="ru-RU" altLang="ru-RU" sz="1800" dirty="0" smtClean="0"/>
              <a:t>          </a:t>
            </a:r>
            <a:r>
              <a:rPr lang="ru-RU" altLang="ru-RU" sz="1800" dirty="0"/>
              <a:t>.</a:t>
            </a:r>
          </a:p>
        </p:txBody>
      </p:sp>
      <p:pic>
        <p:nvPicPr>
          <p:cNvPr id="2050" name="Picture 2" descr="C:\Users\Admin\Desktop\ФОТО 2024\17133432292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73016"/>
            <a:ext cx="3582094" cy="2697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Изображение 4" descr="Screenshot_2023-10-31-16-17-44-464_com.facebook.katana (1)"/>
          <p:cNvPicPr>
            <a:picLocks noChangeAspect="1"/>
          </p:cNvPicPr>
          <p:nvPr/>
        </p:nvPicPr>
        <p:blipFill>
          <a:blip r:embed="rId3" cstate="print"/>
          <a:srcRect l="1008" t="34250" r="1008" b="33194"/>
          <a:stretch>
            <a:fillRect/>
          </a:stretch>
        </p:blipFill>
        <p:spPr>
          <a:xfrm>
            <a:off x="5148064" y="3559153"/>
            <a:ext cx="3024336" cy="2710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7546" y="1124744"/>
            <a:ext cx="82929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99356" y="1196752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</a:t>
            </a:r>
            <a:endParaRPr lang="uk-UA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0995"/>
            <a:ext cx="7344816" cy="547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15616" y="404664"/>
            <a:ext cx="6609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Структура </a:t>
            </a:r>
            <a:r>
              <a:rPr lang="ru-RU" dirty="0"/>
              <a:t>та </a:t>
            </a:r>
            <a:r>
              <a:rPr lang="ru-RU" dirty="0" err="1" smtClean="0"/>
              <a:t>органи</a:t>
            </a:r>
            <a:r>
              <a:rPr lang="ru-RU" dirty="0" smtClean="0"/>
              <a:t> </a:t>
            </a:r>
            <a:r>
              <a:rPr lang="ru-RU" dirty="0" err="1"/>
              <a:t>управління</a:t>
            </a:r>
            <a:r>
              <a:rPr lang="ru-RU" dirty="0"/>
              <a:t> </a:t>
            </a:r>
            <a:r>
              <a:rPr lang="ru-RU" dirty="0" err="1"/>
              <a:t>Спеціальної</a:t>
            </a:r>
            <a:r>
              <a:rPr lang="ru-RU" dirty="0"/>
              <a:t> </a:t>
            </a:r>
            <a:r>
              <a:rPr lang="ru-RU" dirty="0" smtClean="0"/>
              <a:t>школи в с.Верба </a:t>
            </a:r>
            <a:r>
              <a:rPr lang="ru-RU" dirty="0" err="1" smtClean="0"/>
              <a:t>Рівненської</a:t>
            </a:r>
            <a:r>
              <a:rPr lang="ru-RU" dirty="0" smtClean="0"/>
              <a:t> </a:t>
            </a:r>
            <a:r>
              <a:rPr lang="ru-RU" dirty="0" err="1" smtClean="0"/>
              <a:t>обласної</a:t>
            </a:r>
            <a:r>
              <a:rPr lang="ru-RU" dirty="0" smtClean="0"/>
              <a:t> ради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7546" y="1124744"/>
            <a:ext cx="82929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2226" y="476672"/>
            <a:ext cx="799288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ru-RU" dirty="0" smtClean="0"/>
              <a:t>4.1. </a:t>
            </a:r>
            <a:r>
              <a:rPr lang="ru-RU" dirty="0" err="1" smtClean="0"/>
              <a:t>Фінансова</a:t>
            </a:r>
            <a:r>
              <a:rPr lang="ru-RU" dirty="0" smtClean="0"/>
              <a:t> </a:t>
            </a:r>
            <a:r>
              <a:rPr lang="ru-RU" dirty="0" err="1"/>
              <a:t>діяльність</a:t>
            </a:r>
            <a:endParaRPr lang="ru-RU" dirty="0"/>
          </a:p>
          <a:p>
            <a:pPr algn="just"/>
            <a:r>
              <a:rPr lang="ru-RU" dirty="0" smtClean="0"/>
              <a:t>	</a:t>
            </a:r>
            <a:r>
              <a:rPr lang="ru-RU" dirty="0" err="1" smtClean="0"/>
              <a:t>Фінансово-господарська</a:t>
            </a:r>
            <a:r>
              <a:rPr lang="ru-RU" dirty="0" smtClean="0"/>
              <a:t> </a:t>
            </a:r>
            <a:r>
              <a:rPr lang="ru-RU" dirty="0" err="1"/>
              <a:t>діяльність</a:t>
            </a:r>
            <a:r>
              <a:rPr lang="ru-RU" dirty="0"/>
              <a:t> школи в </a:t>
            </a:r>
            <a:r>
              <a:rPr lang="ru-RU" dirty="0" smtClean="0"/>
              <a:t>2025-2026 </a:t>
            </a:r>
            <a:r>
              <a:rPr lang="ru-RU" dirty="0" err="1"/>
              <a:t>навчальному</a:t>
            </a:r>
            <a:r>
              <a:rPr lang="ru-RU" dirty="0"/>
              <a:t> </a:t>
            </a:r>
            <a:r>
              <a:rPr lang="ru-RU" dirty="0" err="1" smtClean="0"/>
              <a:t>році</a:t>
            </a:r>
            <a:r>
              <a:rPr lang="ru-RU" dirty="0" smtClean="0"/>
              <a:t> </a:t>
            </a:r>
            <a:r>
              <a:rPr lang="ru-RU" dirty="0" err="1" smtClean="0"/>
              <a:t>спрямована</a:t>
            </a:r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належних</a:t>
            </a:r>
            <a:r>
              <a:rPr lang="ru-RU" dirty="0"/>
              <a:t> умов для </a:t>
            </a:r>
            <a:r>
              <a:rPr lang="ru-RU" dirty="0" err="1"/>
              <a:t>забезпечення</a:t>
            </a:r>
            <a:r>
              <a:rPr lang="ru-RU" dirty="0"/>
              <a:t> </a:t>
            </a:r>
            <a:r>
              <a:rPr lang="ru-RU" dirty="0" err="1" smtClean="0"/>
              <a:t>освітнього</a:t>
            </a:r>
            <a:r>
              <a:rPr lang="ru-RU" dirty="0" smtClean="0"/>
              <a:t> </a:t>
            </a:r>
            <a:r>
              <a:rPr lang="ru-RU" dirty="0" err="1" smtClean="0"/>
              <a:t>процесу</a:t>
            </a:r>
            <a:r>
              <a:rPr lang="ru-RU" dirty="0" smtClean="0"/>
              <a:t>.</a:t>
            </a:r>
          </a:p>
          <a:p>
            <a:pPr algn="just"/>
            <a:r>
              <a:rPr lang="ru-RU" dirty="0" smtClean="0"/>
              <a:t>	</a:t>
            </a:r>
            <a:r>
              <a:rPr lang="ru-RU" dirty="0" err="1" smtClean="0"/>
              <a:t>Особлива</a:t>
            </a:r>
            <a:r>
              <a:rPr lang="ru-RU" dirty="0" smtClean="0"/>
              <a:t> </a:t>
            </a:r>
            <a:r>
              <a:rPr lang="ru-RU" dirty="0" err="1" smtClean="0"/>
              <a:t>увага</a:t>
            </a:r>
            <a:r>
              <a:rPr lang="ru-RU" dirty="0" smtClean="0"/>
              <a:t> </a:t>
            </a:r>
            <a:r>
              <a:rPr lang="ru-RU" dirty="0" err="1" smtClean="0"/>
              <a:t>надається</a:t>
            </a:r>
            <a:r>
              <a:rPr lang="ru-RU" dirty="0" smtClean="0"/>
              <a:t> </a:t>
            </a:r>
            <a:r>
              <a:rPr lang="ru-RU" dirty="0" err="1"/>
              <a:t>питанню</a:t>
            </a:r>
            <a:r>
              <a:rPr lang="ru-RU" dirty="0"/>
              <a:t> </a:t>
            </a:r>
            <a:r>
              <a:rPr lang="ru-RU" dirty="0" err="1"/>
              <a:t>економії</a:t>
            </a:r>
            <a:r>
              <a:rPr lang="ru-RU" dirty="0"/>
              <a:t> </a:t>
            </a:r>
            <a:r>
              <a:rPr lang="ru-RU" dirty="0" err="1"/>
              <a:t>енергоресурсів</a:t>
            </a:r>
            <a:r>
              <a:rPr lang="ru-RU" dirty="0"/>
              <a:t>, </a:t>
            </a:r>
            <a:r>
              <a:rPr lang="ru-RU" dirty="0" err="1"/>
              <a:t>раціональному</a:t>
            </a:r>
            <a:r>
              <a:rPr lang="ru-RU" dirty="0"/>
              <a:t> </a:t>
            </a:r>
            <a:r>
              <a:rPr lang="ru-RU" dirty="0" err="1" smtClean="0"/>
              <a:t>використанню</a:t>
            </a:r>
            <a:r>
              <a:rPr lang="ru-RU" dirty="0" smtClean="0"/>
              <a:t> </a:t>
            </a:r>
            <a:r>
              <a:rPr lang="ru-RU" dirty="0" err="1" smtClean="0"/>
              <a:t>фінансів</a:t>
            </a:r>
            <a:r>
              <a:rPr lang="ru-RU" dirty="0" smtClean="0"/>
              <a:t>.</a:t>
            </a:r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	</a:t>
            </a:r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uk-UA" dirty="0" smtClean="0"/>
          </a:p>
        </p:txBody>
      </p:sp>
      <p:pic>
        <p:nvPicPr>
          <p:cNvPr id="1026" name="Picture 2" descr="C:\Users\Admin\Desktop\538638561_1490782318604249_6407910348710357449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367" y="2348880"/>
            <a:ext cx="3894179" cy="292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538633084_1490782468604234_6192037882804234836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84984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</a:t>
            </a:r>
            <a:b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2025-2026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навчальний рік</a:t>
            </a:r>
            <a:b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28800"/>
            <a:ext cx="8219256" cy="4844752"/>
          </a:xfrm>
        </p:spPr>
        <p:txBody>
          <a:bodyPr>
            <a:normAutofit fontScale="55000" lnSpcReduction="20000"/>
          </a:bodyPr>
          <a:lstStyle/>
          <a:p>
            <a:pPr marL="114300" indent="0">
              <a:buNone/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b="1" i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Безпечне </a:t>
            </a:r>
            <a:r>
              <a:rPr lang="uk-UA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розвиваюче освітнє середовище:</a:t>
            </a:r>
          </a:p>
          <a:p>
            <a:pPr marL="114300" indent="0">
              <a:buNone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✔ 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оновлення бази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комп’ютерів та ноутбуків;</a:t>
            </a:r>
          </a:p>
          <a:p>
            <a:pPr marL="114300" indent="0">
              <a:buNone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✔ поповнення матеріальної бази кабінету розвитку 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 та СПО;</a:t>
            </a:r>
            <a:endParaRPr lang="uk-UA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✔ забезпечення навчальних кабінетів роздатковим та наочним матеріалами;</a:t>
            </a:r>
          </a:p>
          <a:p>
            <a:pPr marL="114300" indent="0">
              <a:buNone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✔ </a:t>
            </a:r>
            <a:r>
              <a:rPr lang="ru-RU" alt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придбання</a:t>
            </a: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інструментів</a:t>
            </a: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та </a:t>
            </a:r>
            <a:r>
              <a:rPr lang="ru-RU" alt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матеріалів</a:t>
            </a: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у </a:t>
            </a:r>
            <a:r>
              <a:rPr lang="ru-RU" alt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майстерню</a:t>
            </a: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трудового </a:t>
            </a:r>
            <a:r>
              <a:rPr lang="ru-RU" alt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навчання</a:t>
            </a: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;</a:t>
            </a:r>
            <a:endParaRPr lang="uk-UA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b="1" i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uk-UA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виховання, корекція та розвиток здобувачів освіти:</a:t>
            </a:r>
          </a:p>
          <a:p>
            <a:pPr marL="114300" indent="0">
              <a:buNone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✔ проведення обов’язкового моніторингу рівня навчальних досягнень 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діагностики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учнів;</a:t>
            </a:r>
          </a:p>
          <a:p>
            <a:pPr marL="114300" indent="0">
              <a:buNone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✔ апробація та впровадження мотиваційних схем для учнів 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порушеннями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інтелектуального розвитку, які сприятимуть 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бажанню покращувати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власні результати.</a:t>
            </a:r>
          </a:p>
          <a:p>
            <a:pPr marL="114300" indent="0">
              <a:buNone/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b="1" i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Педагогічна </a:t>
            </a:r>
            <a:r>
              <a:rPr lang="uk-UA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 працівників закладу:</a:t>
            </a:r>
          </a:p>
          <a:p>
            <a:pPr marL="114300" indent="0" algn="just">
              <a:buNone/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✔</a:t>
            </a:r>
            <a:r>
              <a:rPr lang="ru-RU" alt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працювати</a:t>
            </a: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над духовно-</a:t>
            </a:r>
            <a:r>
              <a:rPr lang="ru-RU" alt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патріотичним</a:t>
            </a: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вихованням</a:t>
            </a: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ru-RU" alt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психологічним</a:t>
            </a: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розвантаженням</a:t>
            </a: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здобувачів</a:t>
            </a: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освіти</a:t>
            </a: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в </a:t>
            </a:r>
            <a:r>
              <a:rPr lang="ru-RU" alt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умовах</a:t>
            </a: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війни</a:t>
            </a: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;</a:t>
            </a:r>
            <a:endParaRPr lang="ru-RU" alt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114300" indent="0">
              <a:buNone/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✔ залучення педагогічних працівників до самоосвіти для  підвищення професійної майстерності у роботі з дітьми з порушеннями інтелектуального розвитку на онлайн-</a:t>
            </a:r>
            <a:r>
              <a:rPr lang="uk-UA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вебінарах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семінарах на різних освітніх платформах;</a:t>
            </a:r>
          </a:p>
          <a:p>
            <a:pPr marL="114300" indent="0">
              <a:buNone/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✔ вивчення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ефективності педагогічної діяльності керівників гуртків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14300" indent="0">
              <a:buNone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✔ 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реалізація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проєктів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«Мова </a:t>
            </a:r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ДНК </a:t>
            </a:r>
            <a:r>
              <a:rPr lang="ru-RU" alt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нації</a:t>
            </a:r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alt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адаптації</a:t>
            </a: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внутрішньопереміщених</a:t>
            </a: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Особлива</a:t>
            </a:r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дитина</a:t>
            </a:r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14300" indent="0">
              <a:buNone/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✔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 заходів щодо попередження проявів булінгу (цькування) у школі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14300" indent="0">
              <a:buNone/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✔ участь у благодійних акціях для підтримки ЗСУ</a:t>
            </a:r>
            <a:endParaRPr lang="uk-UA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uk-UA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b="1" i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Управлінські </a:t>
            </a:r>
            <a:r>
              <a:rPr lang="uk-UA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процеси:</a:t>
            </a:r>
          </a:p>
          <a:p>
            <a:pPr marL="114300" indent="0">
              <a:buNone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✔ 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психологічного мікроклімату в колективі. </a:t>
            </a:r>
            <a:endParaRPr lang="uk-UA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✔ створення умов для здобуття педагогами другої спеціальної дефектологічної освіти</a:t>
            </a:r>
            <a:endParaRPr lang="uk-UA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76672"/>
            <a:ext cx="8229600" cy="1440160"/>
          </a:xfrm>
          <a:solidFill>
            <a:schemeClr val="accent5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ru-RU" b="1" i="1" dirty="0" smtClean="0"/>
              <a:t>«</a:t>
            </a:r>
            <a:r>
              <a:rPr lang="ru-RU" b="1" i="1" dirty="0" err="1" smtClean="0"/>
              <a:t>Якщо</a:t>
            </a:r>
            <a:r>
              <a:rPr lang="ru-RU" b="1" i="1" dirty="0" smtClean="0"/>
              <a:t> </a:t>
            </a:r>
            <a:r>
              <a:rPr lang="ru-RU" b="1" i="1" dirty="0"/>
              <a:t>у нас є мета, ми </a:t>
            </a:r>
            <a:r>
              <a:rPr lang="ru-RU" b="1" i="1" dirty="0" err="1"/>
              <a:t>завжди</a:t>
            </a:r>
            <a:r>
              <a:rPr lang="ru-RU" b="1" i="1" dirty="0"/>
              <a:t> </a:t>
            </a:r>
            <a:r>
              <a:rPr lang="ru-RU" b="1" i="1" dirty="0" err="1"/>
              <a:t>прийдемо</a:t>
            </a:r>
            <a:r>
              <a:rPr lang="ru-RU" b="1" i="1" dirty="0"/>
              <a:t> </a:t>
            </a:r>
            <a:r>
              <a:rPr lang="ru-RU" b="1" i="1" dirty="0" err="1"/>
              <a:t>туди</a:t>
            </a:r>
            <a:r>
              <a:rPr lang="ru-RU" b="1" i="1" dirty="0"/>
              <a:t>, </a:t>
            </a:r>
            <a:r>
              <a:rPr lang="ru-RU" b="1" i="1" dirty="0" err="1"/>
              <a:t>куди</a:t>
            </a:r>
            <a:r>
              <a:rPr lang="ru-RU" b="1" i="1" dirty="0"/>
              <a:t> </a:t>
            </a:r>
            <a:r>
              <a:rPr lang="ru-RU" b="1" i="1" dirty="0" err="1" smtClean="0"/>
              <a:t>хочем</a:t>
            </a:r>
            <a:r>
              <a:rPr lang="ru-RU" b="1" i="1" dirty="0" smtClean="0"/>
              <a:t>»</a:t>
            </a:r>
          </a:p>
          <a:p>
            <a:pPr marL="114300" indent="0">
              <a:buNone/>
            </a:pPr>
            <a:r>
              <a:rPr lang="uk-UA" dirty="0" smtClean="0"/>
              <a:t>                                                               </a:t>
            </a:r>
            <a:r>
              <a:rPr lang="uk-UA" dirty="0" err="1" smtClean="0"/>
              <a:t>Вінстон</a:t>
            </a:r>
            <a:r>
              <a:rPr lang="uk-UA" dirty="0" smtClean="0"/>
              <a:t> </a:t>
            </a:r>
            <a:r>
              <a:rPr lang="uk-UA" dirty="0" err="1"/>
              <a:t>Черчилль</a:t>
            </a:r>
            <a:endParaRPr lang="uk-UA" dirty="0"/>
          </a:p>
          <a:p>
            <a:pPr marL="114300" indent="0" algn="r">
              <a:buNone/>
            </a:pPr>
            <a:endParaRPr lang="ru-RU" dirty="0"/>
          </a:p>
        </p:txBody>
      </p:sp>
      <p:pic>
        <p:nvPicPr>
          <p:cNvPr id="3075" name="Picture 3" descr="C:\Users\Admin\Desktop\ФОТО 2024\453490761_1213257313023419_4005658464318546302_n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3" b="9397"/>
          <a:stretch>
            <a:fillRect/>
          </a:stretch>
        </p:blipFill>
        <p:spPr bwMode="auto">
          <a:xfrm>
            <a:off x="2051720" y="2204863"/>
            <a:ext cx="4896545" cy="419302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е поле 3"/>
          <p:cNvSpPr txBox="1"/>
          <p:nvPr/>
        </p:nvSpPr>
        <p:spPr>
          <a:xfrm>
            <a:off x="539750" y="404495"/>
            <a:ext cx="8064698" cy="31393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just" eaLnBrk="1" hangingPunct="1">
              <a:buNone/>
            </a:pP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Юридична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адреса школи: 35670,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Рівненська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область,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Дубенський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район, с. Верба,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вул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Шкільна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2.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eaLnBrk="1" hangingPunct="1"/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Територія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школи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займає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2,9 га, на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якій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розміщені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паркові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зони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садок,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футбольне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поле,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спортивний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та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ігровий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майданчики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і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відповідно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розміщені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8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окремих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будівел</a:t>
            </a:r>
            <a:r>
              <a:rPr lang="uk-UA" altLang="ru-RU" sz="1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ь. </a:t>
            </a:r>
            <a:endParaRPr lang="uk-UA" altLang="ru-RU" sz="1800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457200" algn="just" eaLnBrk="1" hangingPunct="1"/>
            <a:r>
              <a:rPr lang="uk-UA" altLang="ru-RU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Роботу </a:t>
            </a: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закладу спрямовано на розвиток і формування </a:t>
            </a:r>
            <a:r>
              <a:rPr lang="uk-UA" altLang="ru-RU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особистості, забезпечення </a:t>
            </a: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соціально-психологічної реабілітації, корекцію фізичних </a:t>
            </a:r>
            <a:r>
              <a:rPr lang="uk-UA" altLang="ru-RU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та психічних </a:t>
            </a: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вад, адаптацію та соціалізацію дітей з інтелектуальними </a:t>
            </a:r>
            <a:r>
              <a:rPr lang="uk-UA" altLang="ru-RU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порушеннями в </a:t>
            </a: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суспільство, виховання в них загальнолюдських цінностей, </a:t>
            </a:r>
            <a:r>
              <a:rPr lang="uk-UA" altLang="ru-RU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громадянської позиції</a:t>
            </a: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uk-UA" altLang="ru-RU" sz="1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457200" algn="just" eaLnBrk="1" hangingPunct="1">
              <a:buNone/>
            </a:pP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27" name="Picture 3" descr="C:\Users\Admin\Desktop\ФОТО 2024\444780798_1426975867959039_2026244499716778374_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3342" r="-279" b="13772"/>
          <a:stretch>
            <a:fillRect/>
          </a:stretch>
        </p:blipFill>
        <p:spPr bwMode="auto">
          <a:xfrm>
            <a:off x="1295889" y="3429000"/>
            <a:ext cx="6552420" cy="295169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е поле 3"/>
          <p:cNvSpPr txBox="1"/>
          <p:nvPr/>
        </p:nvSpPr>
        <p:spPr>
          <a:xfrm>
            <a:off x="556543" y="404495"/>
            <a:ext cx="8064698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just" eaLnBrk="1" hangingPunct="1"/>
            <a:endParaRPr lang="ru-RU" alt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457200" algn="just" eaLnBrk="1" hangingPunct="1"/>
            <a:r>
              <a:rPr lang="ru-RU" alt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Відповідно</a:t>
            </a:r>
            <a:r>
              <a:rPr lang="ru-RU" alt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до </a:t>
            </a:r>
            <a:r>
              <a:rPr lang="ru-RU" alt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Стратегії</a:t>
            </a:r>
            <a:r>
              <a:rPr lang="ru-RU" altLang="ru-RU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розвитку</a:t>
            </a:r>
            <a:r>
              <a:rPr lang="ru-RU" alt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школи </a:t>
            </a:r>
            <a:r>
              <a:rPr lang="ru-RU" alt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основними</a:t>
            </a:r>
            <a:r>
              <a:rPr lang="ru-RU" alt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напрямами</a:t>
            </a:r>
            <a:r>
              <a:rPr lang="ru-RU" altLang="ru-RU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діяльності</a:t>
            </a:r>
            <a:r>
              <a:rPr lang="ru-RU" altLang="ru-RU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школи є</a:t>
            </a:r>
            <a:r>
              <a:rPr lang="ru-RU" alt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</a:p>
          <a:p>
            <a:pPr indent="457200" algn="just" eaLnBrk="1" hangingPunct="1"/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457200" algn="just" eaLnBrk="1" hangingPunct="1">
              <a:lnSpc>
                <a:spcPct val="150000"/>
              </a:lnSpc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</a:t>
            </a:r>
            <a:r>
              <a:rPr lang="ru-RU" alt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Безпечне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розвиваюче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освітнє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середовище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;</a:t>
            </a:r>
          </a:p>
          <a:p>
            <a:pPr indent="457200" algn="just" eaLnBrk="1" hangingPunct="1">
              <a:lnSpc>
                <a:spcPct val="150000"/>
              </a:lnSpc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</a:t>
            </a:r>
            <a:r>
              <a:rPr lang="ru-RU" alt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Навчання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ru-RU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виховання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ru-RU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корекція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та </a:t>
            </a:r>
            <a:r>
              <a:rPr lang="ru-RU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розвиток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здобувачів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освіти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457200" algn="just" eaLnBrk="1" hangingPunct="1">
              <a:lnSpc>
                <a:spcPct val="150000"/>
              </a:lnSpc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 </a:t>
            </a:r>
            <a:r>
              <a:rPr lang="ru-RU" alt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Педагогічна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діяльність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працівників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закладу;</a:t>
            </a:r>
          </a:p>
          <a:p>
            <a:pPr indent="457200" algn="just" eaLnBrk="1" hangingPunct="1">
              <a:lnSpc>
                <a:spcPct val="150000"/>
              </a:lnSpc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4. </a:t>
            </a:r>
            <a:r>
              <a:rPr lang="ru-RU" alt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Управлінські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процеси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  </a:t>
            </a: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243" name="Picture 3" descr="C:\Users\Admin\Desktop\539174765_1490783531937461_4517942057437587830_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3" r="-527" b="40244"/>
          <a:stretch>
            <a:fillRect/>
          </a:stretch>
        </p:blipFill>
        <p:spPr bwMode="auto">
          <a:xfrm>
            <a:off x="2123728" y="3356992"/>
            <a:ext cx="4609306" cy="298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е поле 3"/>
          <p:cNvSpPr txBox="1"/>
          <p:nvPr/>
        </p:nvSpPr>
        <p:spPr>
          <a:xfrm>
            <a:off x="527546" y="404495"/>
            <a:ext cx="8064698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just" eaLnBrk="1" hangingPunct="1"/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</a:t>
            </a:r>
            <a:r>
              <a:rPr lang="ru-RU" alt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Безпечне</a:t>
            </a:r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розвиваюче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освітнє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середовище</a:t>
            </a:r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7546" y="1124744"/>
            <a:ext cx="8292926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 є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комфортних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умов для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вдосконалення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матеріально-технічної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бази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залучення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ресурсів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школи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Навчальний </a:t>
            </a:r>
            <a:r>
              <a:rPr lang="uk-U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 має: навчальний</a:t>
            </a:r>
            <a:r>
              <a:rPr lang="uk-UA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медичний, спальні </a:t>
            </a:r>
            <a:r>
              <a:rPr lang="uk-U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корпуси</a:t>
            </a:r>
            <a:r>
              <a:rPr lang="uk-UA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їдальню, майстерню трудового навчання, спортивну і актову зали, бібліотеку</a:t>
            </a:r>
            <a:r>
              <a:rPr lang="uk-U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класні </a:t>
            </a:r>
            <a:r>
              <a:rPr lang="uk-U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кімнати, </a:t>
            </a:r>
            <a:r>
              <a:rPr lang="uk-UA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ресурсну </a:t>
            </a:r>
            <a:r>
              <a:rPr lang="uk-U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кімнату, </a:t>
            </a:r>
            <a:r>
              <a:rPr lang="uk-UA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кабінет ЛФК</a:t>
            </a:r>
            <a:r>
              <a:rPr lang="uk-U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стадіон, два ігрові </a:t>
            </a:r>
            <a:r>
              <a:rPr lang="uk-UA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майданчики. Усі </a:t>
            </a:r>
            <a:r>
              <a:rPr lang="uk-U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приміщення </a:t>
            </a:r>
            <a:r>
              <a:rPr lang="uk-UA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 сучасні</a:t>
            </a:r>
            <a:r>
              <a:rPr lang="uk-U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теплі, комфортні та відповідають санітарно-гігієнічним вимогам</a:t>
            </a:r>
            <a:r>
              <a:rPr lang="uk-UA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Щороку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покращується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оновлюється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матеріально-технічна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-методична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база закладу. Для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зміцнення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матеріально-технічної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бази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зроблено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власними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силами.</a:t>
            </a:r>
          </a:p>
          <a:p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До початку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навчального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2025-2026 року:</a:t>
            </a:r>
          </a:p>
          <a:p>
            <a:pPr marL="342900" indent="-342900">
              <a:buAutoNum type="arabicPeriod"/>
            </a:pP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Зроблено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ремонт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кабінетів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Поточний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ремонт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спальних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корпусів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Придбано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інтерактивні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панелі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Встановлено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водовідливи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медичному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корпусі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Зроблено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ремонт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санвузла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встановлені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перегородки у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дівчачому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корпусі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Постійно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оновлюється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матеріальна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база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кімнати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християнської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етики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музею школи.</a:t>
            </a:r>
          </a:p>
          <a:p>
            <a:pPr marL="342900" indent="-342900">
              <a:buAutoNum type="arabicPeriod"/>
            </a:pP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Дообладнані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протирадіаційне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укриття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2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найпростіші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укриття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Встановлено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пандус в 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спортивній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залі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безбар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єрного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простору</a:t>
            </a:r>
            <a:r>
              <a:rPr lang="uk-UA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здобувачів освіти.</a:t>
            </a:r>
          </a:p>
          <a:p>
            <a:pPr marL="342900" indent="-342900">
              <a:buAutoNum type="arabicPeriod"/>
            </a:pPr>
            <a:r>
              <a:rPr lang="uk-UA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Встановлено огорожу із північної сторони закладу.</a:t>
            </a:r>
          </a:p>
          <a:p>
            <a:pPr marL="342900" indent="-342900">
              <a:buAutoNum type="arabicPeriod"/>
            </a:pPr>
            <a:r>
              <a:rPr lang="uk-UA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підготовку до опалювального сезону.</a:t>
            </a:r>
          </a:p>
          <a:p>
            <a:pPr marL="342900" indent="-342900">
              <a:buAutoNum type="arabicPeriod"/>
            </a:pPr>
            <a:endParaRPr lang="ru-RU" sz="1400" dirty="0" smtClean="0"/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/>
          </p:cNvSpPr>
          <p:nvPr>
            <p:ph type="body" idx="4294967295"/>
          </p:nvPr>
        </p:nvSpPr>
        <p:spPr>
          <a:xfrm>
            <a:off x="137472" y="4005064"/>
            <a:ext cx="2706688" cy="2395537"/>
          </a:xfrm>
          <a:solidFill>
            <a:schemeClr val="accent6">
              <a:lumMod val="40000"/>
              <a:lumOff val="60000"/>
            </a:schemeClr>
          </a:solidFill>
        </p:spPr>
        <p:txBody>
          <a:bodyPr vert="horz" wrap="square" lIns="91440" tIns="45720" rIns="91440" bIns="45720" anchor="t" anchorCtr="0">
            <a:normAutofit/>
          </a:bodyPr>
          <a:lstStyle/>
          <a:p>
            <a:pPr algn="ctr" eaLnBrk="1" hangingPunct="1">
              <a:buNone/>
            </a:pPr>
            <a:endParaRPr lang="uk-UA" altLang="ru-RU" sz="800" dirty="0">
              <a:solidFill>
                <a:schemeClr val="tx2"/>
              </a:solidFill>
            </a:endParaRPr>
          </a:p>
          <a:p>
            <a:pPr algn="ctr" eaLnBrk="1" hangingPunct="1">
              <a:buNone/>
            </a:pPr>
            <a:r>
              <a:rPr lang="uk-UA" altLang="ru-RU" sz="2000" b="1" dirty="0" smtClean="0">
                <a:solidFill>
                  <a:schemeClr val="tx2"/>
                </a:solidFill>
              </a:rPr>
              <a:t> </a:t>
            </a:r>
            <a:r>
              <a:rPr lang="uk-UA" alt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 отримують здорове, збалансоване п</a:t>
            </a:r>
            <a:r>
              <a:rPr lang="en-US" alt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alt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ятиразове </a:t>
            </a:r>
            <a:r>
              <a:rPr lang="uk-UA" alt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endParaRPr lang="uk-UA" alt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036" name="Picture 4" descr="IMG_20181018_143908"/>
          <p:cNvPicPr>
            <a:picLocks noChangeAspect="1"/>
          </p:cNvPicPr>
          <p:nvPr/>
        </p:nvPicPr>
        <p:blipFill>
          <a:blip r:embed="rId2" cstate="print"/>
          <a:srcRect l="-1134" t="18062"/>
          <a:stretch>
            <a:fillRect/>
          </a:stretch>
        </p:blipFill>
        <p:spPr>
          <a:xfrm>
            <a:off x="3479165" y="3429000"/>
            <a:ext cx="5266690" cy="3200400"/>
          </a:xfrm>
          <a:prstGeom prst="snip2DiagRect">
            <a:avLst>
              <a:gd name="adj1" fmla="val 0"/>
              <a:gd name="adj2" fmla="val 1767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4037" name="Rectangle 5"/>
          <p:cNvSpPr/>
          <p:nvPr/>
        </p:nvSpPr>
        <p:spPr>
          <a:xfrm>
            <a:off x="5292080" y="533400"/>
            <a:ext cx="3547120" cy="2585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uk-UA" alt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Працює їдальня на 100 місць, яка має всі необхідні основні та допоміжні приміщення, технологічне та холодильне обладнання, кухонний інвентар. Забезпечена обладнанням для приготування дієтичного харчування (пароконвекторомат)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038" name="Picture 6" descr="IMG_20181018_143842"/>
          <p:cNvPicPr>
            <a:picLocks noChangeAspect="1"/>
          </p:cNvPicPr>
          <p:nvPr/>
        </p:nvPicPr>
        <p:blipFill>
          <a:blip r:embed="rId3" cstate="print"/>
          <a:srcRect l="-2128" t="15744"/>
          <a:stretch>
            <a:fillRect/>
          </a:stretch>
        </p:blipFill>
        <p:spPr>
          <a:xfrm>
            <a:off x="137472" y="567029"/>
            <a:ext cx="4905375" cy="30359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ФОТО 2024\459675556_1491105948212697_760393054951578484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397" y="836712"/>
            <a:ext cx="3630790" cy="1982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Изображение 24582" descr="FB_IMG_168452129377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14976" y="3501008"/>
            <a:ext cx="3671887" cy="2425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Изображение 24587" descr="20230220_11023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9482" y="1722003"/>
            <a:ext cx="3932059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179512" y="980728"/>
            <a:ext cx="457200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/>
            <a:r>
              <a:rPr lang="uk-UA" altLang="ru-RU" sz="2400" dirty="0" smtClean="0"/>
              <a:t>Кімнат</a:t>
            </a:r>
            <a:r>
              <a:rPr lang="ru-RU" altLang="ru-RU" sz="2400" dirty="0" smtClean="0"/>
              <a:t>а</a:t>
            </a:r>
            <a:r>
              <a:rPr lang="uk-UA" altLang="ru-RU" sz="2400" dirty="0" smtClean="0"/>
              <a:t> </a:t>
            </a:r>
            <a:r>
              <a:rPr lang="uk-UA" altLang="ru-RU" sz="2400" dirty="0"/>
              <a:t>християнської етики</a:t>
            </a:r>
            <a:endParaRPr lang="uk-UA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58731" y="2967335"/>
            <a:ext cx="3384376" cy="46166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dirty="0" smtClean="0"/>
              <a:t>Клас безпеки</a:t>
            </a:r>
            <a:endParaRPr lang="uk-UA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е поле 3"/>
          <p:cNvSpPr txBox="1"/>
          <p:nvPr/>
        </p:nvSpPr>
        <p:spPr>
          <a:xfrm>
            <a:off x="527546" y="404495"/>
            <a:ext cx="8064698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just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Навчання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виховання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корекція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та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розвиток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здобувачів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освіти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7546" y="1124744"/>
            <a:ext cx="82929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235492"/>
            <a:ext cx="79928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У </a:t>
            </a:r>
            <a:r>
              <a:rPr lang="ru-RU" dirty="0" err="1"/>
              <a:t>школі</a:t>
            </a:r>
            <a:r>
              <a:rPr lang="ru-RU" dirty="0"/>
              <a:t> </a:t>
            </a:r>
            <a:r>
              <a:rPr lang="ru-RU" dirty="0" smtClean="0"/>
              <a:t>9 </a:t>
            </a:r>
            <a:r>
              <a:rPr lang="ru-RU" dirty="0"/>
              <a:t>класів (1 і 2 </a:t>
            </a:r>
            <a:r>
              <a:rPr lang="ru-RU" dirty="0" err="1"/>
              <a:t>класи</a:t>
            </a:r>
            <a:r>
              <a:rPr lang="ru-RU" dirty="0"/>
              <a:t>, 3 і 4 </a:t>
            </a:r>
            <a:r>
              <a:rPr lang="ru-RU" dirty="0" err="1"/>
              <a:t>класи</a:t>
            </a:r>
            <a:r>
              <a:rPr lang="ru-RU" dirty="0"/>
              <a:t> – </a:t>
            </a:r>
            <a:r>
              <a:rPr lang="ru-RU" dirty="0" err="1"/>
              <a:t>комплекти</a:t>
            </a:r>
            <a:r>
              <a:rPr lang="ru-RU" dirty="0" smtClean="0"/>
              <a:t>,), 5 </a:t>
            </a:r>
            <a:r>
              <a:rPr lang="ru-RU" dirty="0" err="1" smtClean="0"/>
              <a:t>виховних</a:t>
            </a:r>
            <a:r>
              <a:rPr lang="ru-RU" dirty="0" smtClean="0"/>
              <a:t> </a:t>
            </a:r>
            <a:r>
              <a:rPr lang="ru-RU" dirty="0" err="1" smtClean="0"/>
              <a:t>груп</a:t>
            </a:r>
            <a:r>
              <a:rPr lang="ru-RU" dirty="0"/>
              <a:t>. Школа </a:t>
            </a:r>
            <a:r>
              <a:rPr lang="ru-RU" dirty="0" err="1"/>
              <a:t>надає</a:t>
            </a:r>
            <a:r>
              <a:rPr lang="ru-RU" dirty="0"/>
              <a:t> </a:t>
            </a:r>
            <a:r>
              <a:rPr lang="ru-RU" dirty="0" err="1"/>
              <a:t>освітньо-корекційні</a:t>
            </a:r>
            <a:r>
              <a:rPr lang="ru-RU" dirty="0"/>
              <a:t> </a:t>
            </a:r>
            <a:r>
              <a:rPr lang="ru-RU" dirty="0" err="1"/>
              <a:t>послуги</a:t>
            </a:r>
            <a:r>
              <a:rPr lang="ru-RU" dirty="0"/>
              <a:t> не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дітям</a:t>
            </a:r>
            <a:r>
              <a:rPr lang="ru-RU" dirty="0"/>
              <a:t> </a:t>
            </a:r>
            <a:r>
              <a:rPr lang="ru-RU" dirty="0" err="1"/>
              <a:t>місцевої</a:t>
            </a:r>
            <a:r>
              <a:rPr lang="ru-RU" dirty="0"/>
              <a:t> </a:t>
            </a:r>
            <a:r>
              <a:rPr lang="ru-RU" dirty="0" err="1" smtClean="0"/>
              <a:t>громади</a:t>
            </a:r>
            <a:r>
              <a:rPr lang="ru-RU" dirty="0" smtClean="0"/>
              <a:t>, а й з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smtClean="0"/>
              <a:t>областей,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/>
              <a:t>свідчить</a:t>
            </a:r>
            <a:r>
              <a:rPr lang="ru-RU" dirty="0"/>
              <a:t> про </a:t>
            </a:r>
            <a:r>
              <a:rPr lang="ru-RU" dirty="0" err="1"/>
              <a:t>плідну</a:t>
            </a:r>
            <a:r>
              <a:rPr lang="ru-RU" dirty="0"/>
              <a:t> </a:t>
            </a:r>
            <a:r>
              <a:rPr lang="ru-RU" dirty="0" err="1"/>
              <a:t>співпрацю</a:t>
            </a:r>
            <a:r>
              <a:rPr lang="ru-RU" dirty="0"/>
              <a:t> </a:t>
            </a:r>
            <a:r>
              <a:rPr lang="ru-RU" dirty="0" smtClean="0"/>
              <a:t>з </a:t>
            </a:r>
            <a:r>
              <a:rPr lang="ru-RU" dirty="0" err="1" smtClean="0"/>
              <a:t>регіональними</a:t>
            </a:r>
            <a:r>
              <a:rPr lang="ru-RU" dirty="0" smtClean="0"/>
              <a:t> ІРЦ.</a:t>
            </a:r>
          </a:p>
          <a:p>
            <a:pPr algn="just"/>
            <a:r>
              <a:rPr lang="uk-UA" dirty="0" smtClean="0"/>
              <a:t>	Адміністрацією </a:t>
            </a:r>
            <a:r>
              <a:rPr lang="uk-UA" dirty="0"/>
              <a:t>закладу постійно вживається комплекс заходів </a:t>
            </a:r>
            <a:r>
              <a:rPr lang="uk-UA" dirty="0" smtClean="0"/>
              <a:t>для поліпшення </a:t>
            </a:r>
            <a:r>
              <a:rPr lang="uk-UA" dirty="0"/>
              <a:t>утримання </a:t>
            </a:r>
            <a:r>
              <a:rPr lang="uk-UA" dirty="0" smtClean="0"/>
              <a:t>вихованців, дітей-сиріт та дітей позбавлених батьківського піклування. </a:t>
            </a:r>
            <a:r>
              <a:rPr lang="uk-UA" dirty="0"/>
              <a:t>Налагоджена співпраця з органами </a:t>
            </a:r>
            <a:r>
              <a:rPr lang="uk-UA" dirty="0" smtClean="0"/>
              <a:t>місцевого самоврядування</a:t>
            </a:r>
            <a:r>
              <a:rPr lang="uk-UA" dirty="0"/>
              <a:t>, службами у справах дітей, органами опіки </a:t>
            </a:r>
            <a:r>
              <a:rPr lang="uk-UA" dirty="0" smtClean="0"/>
              <a:t>та піклування.</a:t>
            </a:r>
          </a:p>
          <a:p>
            <a:pPr algn="just"/>
            <a:r>
              <a:rPr lang="uk-UA" dirty="0"/>
              <a:t>	</a:t>
            </a:r>
          </a:p>
        </p:txBody>
      </p:sp>
      <p:pic>
        <p:nvPicPr>
          <p:cNvPr id="5122" name="Picture 2" descr="C:\Users\Admin\Desktop\548362252_1508522336830247_2655899862877928934_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041" r="9880" b="37947"/>
          <a:stretch>
            <a:fillRect/>
          </a:stretch>
        </p:blipFill>
        <p:spPr bwMode="auto">
          <a:xfrm>
            <a:off x="4860032" y="4396358"/>
            <a:ext cx="3031351" cy="210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540504011_1494564698226011_7824348621825534369_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31" t="24745" r="1" b="23502"/>
          <a:stretch>
            <a:fillRect/>
          </a:stretch>
        </p:blipFill>
        <p:spPr bwMode="auto">
          <a:xfrm>
            <a:off x="755576" y="4396358"/>
            <a:ext cx="3487311" cy="210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7546" y="1124744"/>
            <a:ext cx="82929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412776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	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27546" y="332656"/>
            <a:ext cx="822091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	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Освітній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 у закладі організовано відповідно до Освітньої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програми, Типових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 планів і програм, затверджених Міністерством освіти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 науки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України. Навчальний план зорієнтований на роботу за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п’ятиденним робочим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тижнем, забезпечує соціально-необхідний рівень знань, умінь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 навичок та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всебічний розвиток особистості. Діти вивчають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мовно-літературні, математичні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суспільні, природничі, естетичні та трудові дисципліни.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Варіативна складова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робочого навчального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плану реалізована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переважно через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корекційно-</a:t>
            </a:r>
            <a:r>
              <a:rPr lang="uk-UA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розвиткових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занять з врахуванням потреб та інтересів дітей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Учителі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доцільно та ефективно використовують інформаційно-</a:t>
            </a:r>
          </a:p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комунікативні технології з урахуванням специфіки їх застосування, вікових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 пізнавальних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особливостей учнів, структури уроку.</a:t>
            </a:r>
          </a:p>
          <a:p>
            <a:pPr algn="just"/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Важливого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 в корекції недоліків розвитку та підготовки дітей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порушенням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інтелектуального розвитку до самостійного життя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надається трудовому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навчанню та вихованню, яке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здійснюється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уроках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трудового навчання.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Admin\Desktop\560635089_1525658358449978_386736710463045789_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9" t="29383" r="2706" b="9261"/>
          <a:stretch>
            <a:fillRect/>
          </a:stretch>
        </p:blipFill>
        <p:spPr bwMode="auto">
          <a:xfrm>
            <a:off x="585899" y="4437112"/>
            <a:ext cx="4088110" cy="188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559576826_1520328802316267_4303015956219687014_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6683" r="10851" b="23064"/>
          <a:stretch>
            <a:fillRect/>
          </a:stretch>
        </p:blipFill>
        <p:spPr bwMode="auto">
          <a:xfrm>
            <a:off x="4768552" y="4437111"/>
            <a:ext cx="3727748" cy="188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0</TotalTime>
  <Words>317</Words>
  <Application>Microsoft Office PowerPoint</Application>
  <PresentationFormat>Экран (4:3)</PresentationFormat>
  <Paragraphs>135</Paragraphs>
  <Slides>23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Аптека</vt:lpstr>
      <vt:lpstr>Програма розвитку     СПЕЦІАЛЬНОЇ ШКОЛИ  В С.Верба  Рівненської обласної ради  на 2026 рік</vt:lpstr>
      <vt:lpstr>1. Коротка інформація про заклад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Завдання  на 2025-2026 навчальний рік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183</cp:revision>
  <dcterms:created xsi:type="dcterms:W3CDTF">2023-06-07T12:32:00Z</dcterms:created>
  <dcterms:modified xsi:type="dcterms:W3CDTF">2025-12-31T11:18:35Z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1033-12.2.0.22549</vt:lpwstr>
  </property>
  <property fmtid="{D5CDD505-2E9C-101B-9397-08002B2CF9AE}" pid="3" name="ICV">
    <vt:lpwstr>791BF726CA1C4143AA2975CF11B712BC_12</vt:lpwstr>
  </property>
</Properties>
</file>